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mp" ContentType="image/p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4" r:id="rId2"/>
  </p:sldMasterIdLst>
  <p:notesMasterIdLst>
    <p:notesMasterId r:id="rId70"/>
  </p:notesMasterIdLst>
  <p:handoutMasterIdLst>
    <p:handoutMasterId r:id="rId71"/>
  </p:handoutMasterIdLst>
  <p:sldIdLst>
    <p:sldId id="379" r:id="rId3"/>
    <p:sldId id="388" r:id="rId4"/>
    <p:sldId id="258" r:id="rId5"/>
    <p:sldId id="259" r:id="rId6"/>
    <p:sldId id="262" r:id="rId7"/>
    <p:sldId id="396" r:id="rId8"/>
    <p:sldId id="398" r:id="rId9"/>
    <p:sldId id="399" r:id="rId10"/>
    <p:sldId id="400" r:id="rId11"/>
    <p:sldId id="402" r:id="rId12"/>
    <p:sldId id="359" r:id="rId13"/>
    <p:sldId id="264" r:id="rId14"/>
    <p:sldId id="274" r:id="rId15"/>
    <p:sldId id="265" r:id="rId16"/>
    <p:sldId id="267" r:id="rId17"/>
    <p:sldId id="268" r:id="rId18"/>
    <p:sldId id="269" r:id="rId19"/>
    <p:sldId id="270" r:id="rId20"/>
    <p:sldId id="272" r:id="rId21"/>
    <p:sldId id="273" r:id="rId22"/>
    <p:sldId id="263" r:id="rId23"/>
    <p:sldId id="333" r:id="rId24"/>
    <p:sldId id="364" r:id="rId25"/>
    <p:sldId id="287" r:id="rId26"/>
    <p:sldId id="394" r:id="rId27"/>
    <p:sldId id="288" r:id="rId28"/>
    <p:sldId id="289" r:id="rId29"/>
    <p:sldId id="371" r:id="rId30"/>
    <p:sldId id="299" r:id="rId31"/>
    <p:sldId id="301" r:id="rId32"/>
    <p:sldId id="389" r:id="rId33"/>
    <p:sldId id="390" r:id="rId34"/>
    <p:sldId id="391" r:id="rId35"/>
    <p:sldId id="392" r:id="rId36"/>
    <p:sldId id="303" r:id="rId37"/>
    <p:sldId id="304" r:id="rId38"/>
    <p:sldId id="305" r:id="rId39"/>
    <p:sldId id="306" r:id="rId40"/>
    <p:sldId id="366" r:id="rId41"/>
    <p:sldId id="291" r:id="rId42"/>
    <p:sldId id="406" r:id="rId43"/>
    <p:sldId id="407" r:id="rId44"/>
    <p:sldId id="357" r:id="rId45"/>
    <p:sldId id="338" r:id="rId46"/>
    <p:sldId id="337" r:id="rId47"/>
    <p:sldId id="339" r:id="rId48"/>
    <p:sldId id="340" r:id="rId49"/>
    <p:sldId id="378" r:id="rId50"/>
    <p:sldId id="341" r:id="rId51"/>
    <p:sldId id="343" r:id="rId52"/>
    <p:sldId id="344" r:id="rId53"/>
    <p:sldId id="345" r:id="rId54"/>
    <p:sldId id="346" r:id="rId55"/>
    <p:sldId id="347" r:id="rId56"/>
    <p:sldId id="375" r:id="rId57"/>
    <p:sldId id="309" r:id="rId58"/>
    <p:sldId id="310" r:id="rId59"/>
    <p:sldId id="312" r:id="rId60"/>
    <p:sldId id="313" r:id="rId61"/>
    <p:sldId id="315" r:id="rId62"/>
    <p:sldId id="314" r:id="rId63"/>
    <p:sldId id="316" r:id="rId64"/>
    <p:sldId id="377" r:id="rId65"/>
    <p:sldId id="326" r:id="rId66"/>
    <p:sldId id="327" r:id="rId67"/>
    <p:sldId id="328" r:id="rId68"/>
    <p:sldId id="329" r:id="rId69"/>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SD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autoAdjust="0"/>
  </p:normalViewPr>
  <p:slideViewPr>
    <p:cSldViewPr>
      <p:cViewPr varScale="1">
        <p:scale>
          <a:sx n="106" d="100"/>
          <a:sy n="106" d="100"/>
        </p:scale>
        <p:origin x="-1504" y="-104"/>
      </p:cViewPr>
      <p:guideLst>
        <p:guide orient="horz" pos="2160"/>
        <p:guide pos="2880"/>
      </p:guideLst>
    </p:cSldViewPr>
  </p:slideViewPr>
  <p:outlineViewPr>
    <p:cViewPr>
      <p:scale>
        <a:sx n="1" d="1"/>
        <a:sy n="1" d="1"/>
      </p:scale>
      <p:origin x="0" y="704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6BAAE-79FB-4C76-BC23-11C2917C1B2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1EDA403-3403-462D-B63A-9DE455B7F29A}">
      <dgm:prSet phldrT="[Text]"/>
      <dgm:spPr/>
      <dgm:t>
        <a:bodyPr/>
        <a:lstStyle/>
        <a:p>
          <a:r>
            <a:rPr lang="en-US" dirty="0"/>
            <a:t>CAASPP</a:t>
          </a:r>
        </a:p>
      </dgm:t>
    </dgm:pt>
    <dgm:pt modelId="{81195FF9-7C69-477C-BD51-1BA13175693D}" type="parTrans" cxnId="{85522B03-F5E1-4C36-940E-528B1D90A8CC}">
      <dgm:prSet/>
      <dgm:spPr/>
      <dgm:t>
        <a:bodyPr/>
        <a:lstStyle/>
        <a:p>
          <a:endParaRPr lang="en-US"/>
        </a:p>
      </dgm:t>
    </dgm:pt>
    <dgm:pt modelId="{E1B8A534-1AEA-4BA4-9E0F-E05D4A25CA87}" type="sibTrans" cxnId="{85522B03-F5E1-4C36-940E-528B1D90A8CC}">
      <dgm:prSet/>
      <dgm:spPr/>
      <dgm:t>
        <a:bodyPr/>
        <a:lstStyle/>
        <a:p>
          <a:endParaRPr lang="en-US"/>
        </a:p>
      </dgm:t>
    </dgm:pt>
    <dgm:pt modelId="{C0D892B3-03D7-4042-9604-CF78056EF4AB}">
      <dgm:prSet phldrT="[Text]"/>
      <dgm:spPr/>
      <dgm:t>
        <a:bodyPr/>
        <a:lstStyle/>
        <a:p>
          <a:r>
            <a:rPr lang="en-US" dirty="0"/>
            <a:t>Smarter Balanced Assessments</a:t>
          </a:r>
        </a:p>
      </dgm:t>
    </dgm:pt>
    <dgm:pt modelId="{751C9B5D-4715-4982-8131-416B4FE0B0BF}" type="parTrans" cxnId="{D4CF57A6-98D5-430F-82AF-C1F695EC0029}">
      <dgm:prSet/>
      <dgm:spPr/>
      <dgm:t>
        <a:bodyPr/>
        <a:lstStyle/>
        <a:p>
          <a:endParaRPr lang="en-US"/>
        </a:p>
      </dgm:t>
    </dgm:pt>
    <dgm:pt modelId="{7003231D-A5D3-4577-8EBF-9BD4E9722EDA}" type="sibTrans" cxnId="{D4CF57A6-98D5-430F-82AF-C1F695EC0029}">
      <dgm:prSet/>
      <dgm:spPr/>
      <dgm:t>
        <a:bodyPr/>
        <a:lstStyle/>
        <a:p>
          <a:endParaRPr lang="en-US"/>
        </a:p>
      </dgm:t>
    </dgm:pt>
    <dgm:pt modelId="{78430167-D693-439A-B043-3FE4DE07FD3E}">
      <dgm:prSet phldrT="[Text]"/>
      <dgm:spPr/>
      <dgm:t>
        <a:bodyPr/>
        <a:lstStyle/>
        <a:p>
          <a:r>
            <a:rPr lang="en-US" dirty="0"/>
            <a:t>California Alternate Assessment (CAA)</a:t>
          </a:r>
        </a:p>
      </dgm:t>
    </dgm:pt>
    <dgm:pt modelId="{A6160B08-CD58-4606-9E93-2885FEBCC9DC}" type="parTrans" cxnId="{9A0C28EF-F463-456F-BE92-867B586E514D}">
      <dgm:prSet/>
      <dgm:spPr/>
      <dgm:t>
        <a:bodyPr/>
        <a:lstStyle/>
        <a:p>
          <a:endParaRPr lang="en-US"/>
        </a:p>
      </dgm:t>
    </dgm:pt>
    <dgm:pt modelId="{DCBFD47E-7474-4208-BF81-F279AD4CB65C}" type="sibTrans" cxnId="{9A0C28EF-F463-456F-BE92-867B586E514D}">
      <dgm:prSet/>
      <dgm:spPr/>
      <dgm:t>
        <a:bodyPr/>
        <a:lstStyle/>
        <a:p>
          <a:endParaRPr lang="en-US"/>
        </a:p>
      </dgm:t>
    </dgm:pt>
    <dgm:pt modelId="{32E04522-644A-40A6-89F6-665E9D8B0D6F}">
      <dgm:prSet phldrT="[Text]"/>
      <dgm:spPr/>
      <dgm:t>
        <a:bodyPr/>
        <a:lstStyle/>
        <a:p>
          <a:r>
            <a:rPr lang="en-US" dirty="0"/>
            <a:t>California Science Test (CAST)</a:t>
          </a:r>
        </a:p>
        <a:p>
          <a:r>
            <a:rPr lang="en-US" dirty="0"/>
            <a:t>Pilot Test</a:t>
          </a:r>
        </a:p>
        <a:p>
          <a:r>
            <a:rPr lang="en-US" dirty="0"/>
            <a:t>3/20 – 6/last day of school</a:t>
          </a:r>
        </a:p>
      </dgm:t>
    </dgm:pt>
    <dgm:pt modelId="{BDE19CE5-728F-4DCB-A351-70511AE5E280}" type="parTrans" cxnId="{EA61220D-C3C5-490E-BC8D-81B441B43297}">
      <dgm:prSet/>
      <dgm:spPr/>
      <dgm:t>
        <a:bodyPr/>
        <a:lstStyle/>
        <a:p>
          <a:endParaRPr lang="en-US"/>
        </a:p>
      </dgm:t>
    </dgm:pt>
    <dgm:pt modelId="{479A2625-9D8C-4ED0-956C-52D3A41F0032}" type="sibTrans" cxnId="{EA61220D-C3C5-490E-BC8D-81B441B43297}">
      <dgm:prSet/>
      <dgm:spPr/>
      <dgm:t>
        <a:bodyPr/>
        <a:lstStyle/>
        <a:p>
          <a:endParaRPr lang="en-US"/>
        </a:p>
      </dgm:t>
    </dgm:pt>
    <dgm:pt modelId="{5E90E25B-8BA3-4244-8634-385B3B2A676B}">
      <dgm:prSet/>
      <dgm:spPr/>
      <dgm:t>
        <a:bodyPr/>
        <a:lstStyle/>
        <a:p>
          <a:r>
            <a:rPr lang="en-US" dirty="0"/>
            <a:t>Summative Assessments</a:t>
          </a:r>
        </a:p>
      </dgm:t>
    </dgm:pt>
    <dgm:pt modelId="{E786B249-FBB1-4EAB-BD88-A8540BEC1440}" type="parTrans" cxnId="{060ADDEC-0D36-4A9B-8FD7-287DB74614C8}">
      <dgm:prSet/>
      <dgm:spPr/>
      <dgm:t>
        <a:bodyPr/>
        <a:lstStyle/>
        <a:p>
          <a:endParaRPr lang="en-US"/>
        </a:p>
      </dgm:t>
    </dgm:pt>
    <dgm:pt modelId="{0B7579B7-D00D-4611-978C-92065264136F}" type="sibTrans" cxnId="{060ADDEC-0D36-4A9B-8FD7-287DB74614C8}">
      <dgm:prSet/>
      <dgm:spPr/>
      <dgm:t>
        <a:bodyPr/>
        <a:lstStyle/>
        <a:p>
          <a:endParaRPr lang="en-US"/>
        </a:p>
      </dgm:t>
    </dgm:pt>
    <dgm:pt modelId="{B0F4F4B9-D3E8-4E56-8919-5D1AB71A08D9}">
      <dgm:prSet/>
      <dgm:spPr/>
      <dgm:t>
        <a:bodyPr/>
        <a:lstStyle/>
        <a:p>
          <a:r>
            <a:rPr lang="en-US" dirty="0"/>
            <a:t>Standards-Based Test in Spanish (STS)</a:t>
          </a:r>
        </a:p>
      </dgm:t>
    </dgm:pt>
    <dgm:pt modelId="{8400878D-5C2A-4AD7-9355-563E9D4AF063}" type="parTrans" cxnId="{4357A7BE-21E1-4B7D-ADE2-0CEB1F58B26E}">
      <dgm:prSet/>
      <dgm:spPr/>
      <dgm:t>
        <a:bodyPr/>
        <a:lstStyle/>
        <a:p>
          <a:endParaRPr lang="en-US"/>
        </a:p>
      </dgm:t>
    </dgm:pt>
    <dgm:pt modelId="{FC2A3322-83D7-4435-8FC4-84B7E694F3BA}" type="sibTrans" cxnId="{4357A7BE-21E1-4B7D-ADE2-0CEB1F58B26E}">
      <dgm:prSet/>
      <dgm:spPr/>
      <dgm:t>
        <a:bodyPr/>
        <a:lstStyle/>
        <a:p>
          <a:endParaRPr lang="en-US"/>
        </a:p>
      </dgm:t>
    </dgm:pt>
    <dgm:pt modelId="{4162023F-3649-46A6-8BFF-3C7E6E32E0DA}">
      <dgm:prSet/>
      <dgm:spPr>
        <a:solidFill>
          <a:schemeClr val="accent6">
            <a:lumMod val="50000"/>
          </a:schemeClr>
        </a:solidFill>
      </dgm:spPr>
      <dgm:t>
        <a:bodyPr/>
        <a:lstStyle/>
        <a:p>
          <a:r>
            <a:rPr lang="en-US" dirty="0"/>
            <a:t>Interim Assessments</a:t>
          </a:r>
        </a:p>
      </dgm:t>
    </dgm:pt>
    <dgm:pt modelId="{26449550-0203-4A07-9BDD-40AE1E2DC78D}" type="parTrans" cxnId="{DA50F4F9-E8F6-4005-8469-B9D6188B00AD}">
      <dgm:prSet/>
      <dgm:spPr/>
      <dgm:t>
        <a:bodyPr/>
        <a:lstStyle/>
        <a:p>
          <a:endParaRPr lang="en-US"/>
        </a:p>
      </dgm:t>
    </dgm:pt>
    <dgm:pt modelId="{F499799A-AD6B-454E-A288-0F890D11ADBF}" type="sibTrans" cxnId="{DA50F4F9-E8F6-4005-8469-B9D6188B00AD}">
      <dgm:prSet/>
      <dgm:spPr/>
      <dgm:t>
        <a:bodyPr/>
        <a:lstStyle/>
        <a:p>
          <a:endParaRPr lang="en-US"/>
        </a:p>
      </dgm:t>
    </dgm:pt>
    <dgm:pt modelId="{39355E78-353A-4A5E-91B7-73C23868B447}">
      <dgm:prSet/>
      <dgm:spPr/>
      <dgm:t>
        <a:bodyPr/>
        <a:lstStyle/>
        <a:p>
          <a:r>
            <a:rPr lang="en-US" dirty="0"/>
            <a:t>Digital Library</a:t>
          </a:r>
        </a:p>
      </dgm:t>
    </dgm:pt>
    <dgm:pt modelId="{1B503179-715F-4006-8AD3-7842AD731BDC}" type="parTrans" cxnId="{619A889E-0C89-4D62-84C8-628A872AE3A0}">
      <dgm:prSet/>
      <dgm:spPr/>
      <dgm:t>
        <a:bodyPr/>
        <a:lstStyle/>
        <a:p>
          <a:endParaRPr lang="en-US"/>
        </a:p>
      </dgm:t>
    </dgm:pt>
    <dgm:pt modelId="{B88E35EF-0551-4631-8205-20DEA0B25157}" type="sibTrans" cxnId="{619A889E-0C89-4D62-84C8-628A872AE3A0}">
      <dgm:prSet/>
      <dgm:spPr/>
      <dgm:t>
        <a:bodyPr/>
        <a:lstStyle/>
        <a:p>
          <a:endParaRPr lang="en-US"/>
        </a:p>
      </dgm:t>
    </dgm:pt>
    <dgm:pt modelId="{E138884E-E77C-4332-A725-45CB3FA314B8}">
      <dgm:prSet/>
      <dgm:spPr>
        <a:solidFill>
          <a:schemeClr val="accent6">
            <a:lumMod val="75000"/>
          </a:schemeClr>
        </a:solidFill>
      </dgm:spPr>
      <dgm:t>
        <a:bodyPr/>
        <a:lstStyle/>
        <a:p>
          <a:r>
            <a:rPr lang="en-US" dirty="0"/>
            <a:t>Interim Assessment Blocks (IAB)</a:t>
          </a:r>
        </a:p>
      </dgm:t>
    </dgm:pt>
    <dgm:pt modelId="{C1A43F91-2FF7-40AB-9F20-019ABA92430C}" type="parTrans" cxnId="{81CE3EEB-56FF-4E38-80E9-BC9D83A7676E}">
      <dgm:prSet/>
      <dgm:spPr/>
      <dgm:t>
        <a:bodyPr/>
        <a:lstStyle/>
        <a:p>
          <a:endParaRPr lang="en-US"/>
        </a:p>
      </dgm:t>
    </dgm:pt>
    <dgm:pt modelId="{89E21CFD-993B-46DC-84F0-B2852C4DDDEC}" type="sibTrans" cxnId="{81CE3EEB-56FF-4E38-80E9-BC9D83A7676E}">
      <dgm:prSet/>
      <dgm:spPr/>
      <dgm:t>
        <a:bodyPr/>
        <a:lstStyle/>
        <a:p>
          <a:endParaRPr lang="en-US"/>
        </a:p>
      </dgm:t>
    </dgm:pt>
    <dgm:pt modelId="{31D83F2C-751C-4A63-A96E-C7CED2FA08CA}">
      <dgm:prSet/>
      <dgm:spPr>
        <a:solidFill>
          <a:schemeClr val="accent6">
            <a:lumMod val="75000"/>
          </a:schemeClr>
        </a:solidFill>
      </dgm:spPr>
      <dgm:t>
        <a:bodyPr/>
        <a:lstStyle/>
        <a:p>
          <a:r>
            <a:rPr lang="en-US" dirty="0"/>
            <a:t>Interim Comprehensive Assessments (ICA)</a:t>
          </a:r>
        </a:p>
      </dgm:t>
    </dgm:pt>
    <dgm:pt modelId="{1FC13266-537F-4F67-9975-8F2EB68C64CE}" type="parTrans" cxnId="{F77889A4-DFB6-40F7-8324-F66F2AE5D213}">
      <dgm:prSet/>
      <dgm:spPr/>
      <dgm:t>
        <a:bodyPr/>
        <a:lstStyle/>
        <a:p>
          <a:endParaRPr lang="en-US"/>
        </a:p>
      </dgm:t>
    </dgm:pt>
    <dgm:pt modelId="{F11CA6A9-821E-4EAE-A876-9A657DBEFB03}" type="sibTrans" cxnId="{F77889A4-DFB6-40F7-8324-F66F2AE5D213}">
      <dgm:prSet/>
      <dgm:spPr/>
      <dgm:t>
        <a:bodyPr/>
        <a:lstStyle/>
        <a:p>
          <a:endParaRPr lang="en-US"/>
        </a:p>
      </dgm:t>
    </dgm:pt>
    <dgm:pt modelId="{656E3150-E4B7-4D33-BA17-71E33E157C12}" type="pres">
      <dgm:prSet presAssocID="{3BA6BAAE-79FB-4C76-BC23-11C2917C1B2C}" presName="hierChild1" presStyleCnt="0">
        <dgm:presLayoutVars>
          <dgm:orgChart val="1"/>
          <dgm:chPref val="1"/>
          <dgm:dir/>
          <dgm:animOne val="branch"/>
          <dgm:animLvl val="lvl"/>
          <dgm:resizeHandles/>
        </dgm:presLayoutVars>
      </dgm:prSet>
      <dgm:spPr/>
      <dgm:t>
        <a:bodyPr/>
        <a:lstStyle/>
        <a:p>
          <a:endParaRPr lang="en-US"/>
        </a:p>
      </dgm:t>
    </dgm:pt>
    <dgm:pt modelId="{AA158B18-AD3B-43E0-B2C2-FDAFD726A247}" type="pres">
      <dgm:prSet presAssocID="{C1EDA403-3403-462D-B63A-9DE455B7F29A}" presName="hierRoot1" presStyleCnt="0">
        <dgm:presLayoutVars>
          <dgm:hierBranch val="init"/>
        </dgm:presLayoutVars>
      </dgm:prSet>
      <dgm:spPr/>
    </dgm:pt>
    <dgm:pt modelId="{E59D2541-C878-4F32-AEE2-EA39DB0C81E1}" type="pres">
      <dgm:prSet presAssocID="{C1EDA403-3403-462D-B63A-9DE455B7F29A}" presName="rootComposite1" presStyleCnt="0"/>
      <dgm:spPr/>
    </dgm:pt>
    <dgm:pt modelId="{3E53E7DD-BE12-42BA-999B-0E29179BC22A}" type="pres">
      <dgm:prSet presAssocID="{C1EDA403-3403-462D-B63A-9DE455B7F29A}" presName="rootText1" presStyleLbl="node0" presStyleIdx="0" presStyleCnt="1">
        <dgm:presLayoutVars>
          <dgm:chPref val="3"/>
        </dgm:presLayoutVars>
      </dgm:prSet>
      <dgm:spPr/>
      <dgm:t>
        <a:bodyPr/>
        <a:lstStyle/>
        <a:p>
          <a:endParaRPr lang="en-US"/>
        </a:p>
      </dgm:t>
    </dgm:pt>
    <dgm:pt modelId="{9C1F7B27-E14C-47A8-9CEB-239DFCB39F68}" type="pres">
      <dgm:prSet presAssocID="{C1EDA403-3403-462D-B63A-9DE455B7F29A}" presName="rootConnector1" presStyleLbl="node1" presStyleIdx="0" presStyleCnt="0"/>
      <dgm:spPr/>
      <dgm:t>
        <a:bodyPr/>
        <a:lstStyle/>
        <a:p>
          <a:endParaRPr lang="en-US"/>
        </a:p>
      </dgm:t>
    </dgm:pt>
    <dgm:pt modelId="{4C59F188-C261-4AE8-B900-F66083E25BD3}" type="pres">
      <dgm:prSet presAssocID="{C1EDA403-3403-462D-B63A-9DE455B7F29A}" presName="hierChild2" presStyleCnt="0"/>
      <dgm:spPr/>
    </dgm:pt>
    <dgm:pt modelId="{B91C6663-88D6-4451-85B6-BAE4C22B5491}" type="pres">
      <dgm:prSet presAssocID="{751C9B5D-4715-4982-8131-416B4FE0B0BF}" presName="Name37" presStyleLbl="parChTrans1D2" presStyleIdx="0" presStyleCnt="4"/>
      <dgm:spPr/>
      <dgm:t>
        <a:bodyPr/>
        <a:lstStyle/>
        <a:p>
          <a:endParaRPr lang="en-US"/>
        </a:p>
      </dgm:t>
    </dgm:pt>
    <dgm:pt modelId="{6264DD8F-EEDA-4693-9FCB-B5A2E2CD9904}" type="pres">
      <dgm:prSet presAssocID="{C0D892B3-03D7-4042-9604-CF78056EF4AB}" presName="hierRoot2" presStyleCnt="0">
        <dgm:presLayoutVars>
          <dgm:hierBranch val="init"/>
        </dgm:presLayoutVars>
      </dgm:prSet>
      <dgm:spPr/>
    </dgm:pt>
    <dgm:pt modelId="{D3A5CB80-99E7-4EA1-AE34-ED11DA920EAD}" type="pres">
      <dgm:prSet presAssocID="{C0D892B3-03D7-4042-9604-CF78056EF4AB}" presName="rootComposite" presStyleCnt="0"/>
      <dgm:spPr/>
    </dgm:pt>
    <dgm:pt modelId="{0AABF96E-5412-4F54-A326-D4ECC2A773E7}" type="pres">
      <dgm:prSet presAssocID="{C0D892B3-03D7-4042-9604-CF78056EF4AB}" presName="rootText" presStyleLbl="node2" presStyleIdx="0" presStyleCnt="4">
        <dgm:presLayoutVars>
          <dgm:chPref val="3"/>
        </dgm:presLayoutVars>
      </dgm:prSet>
      <dgm:spPr/>
      <dgm:t>
        <a:bodyPr/>
        <a:lstStyle/>
        <a:p>
          <a:endParaRPr lang="en-US"/>
        </a:p>
      </dgm:t>
    </dgm:pt>
    <dgm:pt modelId="{831F6676-C508-4E51-B960-321E0F7CBD42}" type="pres">
      <dgm:prSet presAssocID="{C0D892B3-03D7-4042-9604-CF78056EF4AB}" presName="rootConnector" presStyleLbl="node2" presStyleIdx="0" presStyleCnt="4"/>
      <dgm:spPr/>
      <dgm:t>
        <a:bodyPr/>
        <a:lstStyle/>
        <a:p>
          <a:endParaRPr lang="en-US"/>
        </a:p>
      </dgm:t>
    </dgm:pt>
    <dgm:pt modelId="{7C07D758-F00F-49C7-BD9C-6C2FF1BC63F0}" type="pres">
      <dgm:prSet presAssocID="{C0D892B3-03D7-4042-9604-CF78056EF4AB}" presName="hierChild4" presStyleCnt="0"/>
      <dgm:spPr/>
    </dgm:pt>
    <dgm:pt modelId="{44B137F4-B38A-4F3C-925E-7A2C870B52A8}" type="pres">
      <dgm:prSet presAssocID="{E786B249-FBB1-4EAB-BD88-A8540BEC1440}" presName="Name37" presStyleLbl="parChTrans1D3" presStyleIdx="0" presStyleCnt="3"/>
      <dgm:spPr/>
      <dgm:t>
        <a:bodyPr/>
        <a:lstStyle/>
        <a:p>
          <a:endParaRPr lang="en-US"/>
        </a:p>
      </dgm:t>
    </dgm:pt>
    <dgm:pt modelId="{38BB5F05-08FB-4923-92AE-FD3FD500809D}" type="pres">
      <dgm:prSet presAssocID="{5E90E25B-8BA3-4244-8634-385B3B2A676B}" presName="hierRoot2" presStyleCnt="0">
        <dgm:presLayoutVars>
          <dgm:hierBranch val="init"/>
        </dgm:presLayoutVars>
      </dgm:prSet>
      <dgm:spPr/>
    </dgm:pt>
    <dgm:pt modelId="{340040DE-2407-4395-B58D-7A1163776084}" type="pres">
      <dgm:prSet presAssocID="{5E90E25B-8BA3-4244-8634-385B3B2A676B}" presName="rootComposite" presStyleCnt="0"/>
      <dgm:spPr/>
    </dgm:pt>
    <dgm:pt modelId="{46A088A0-D00F-482F-A234-EE3061417A17}" type="pres">
      <dgm:prSet presAssocID="{5E90E25B-8BA3-4244-8634-385B3B2A676B}" presName="rootText" presStyleLbl="node3" presStyleIdx="0" presStyleCnt="3">
        <dgm:presLayoutVars>
          <dgm:chPref val="3"/>
        </dgm:presLayoutVars>
      </dgm:prSet>
      <dgm:spPr/>
      <dgm:t>
        <a:bodyPr/>
        <a:lstStyle/>
        <a:p>
          <a:endParaRPr lang="en-US"/>
        </a:p>
      </dgm:t>
    </dgm:pt>
    <dgm:pt modelId="{F096EAB4-1503-439A-9BE5-A730C1F50082}" type="pres">
      <dgm:prSet presAssocID="{5E90E25B-8BA3-4244-8634-385B3B2A676B}" presName="rootConnector" presStyleLbl="node3" presStyleIdx="0" presStyleCnt="3"/>
      <dgm:spPr/>
      <dgm:t>
        <a:bodyPr/>
        <a:lstStyle/>
        <a:p>
          <a:endParaRPr lang="en-US"/>
        </a:p>
      </dgm:t>
    </dgm:pt>
    <dgm:pt modelId="{F9480D77-E79A-4B58-A4B8-208D4DAC9AB8}" type="pres">
      <dgm:prSet presAssocID="{5E90E25B-8BA3-4244-8634-385B3B2A676B}" presName="hierChild4" presStyleCnt="0"/>
      <dgm:spPr/>
    </dgm:pt>
    <dgm:pt modelId="{E64EDD47-C321-4D5C-A383-8ED464AC35DA}" type="pres">
      <dgm:prSet presAssocID="{5E90E25B-8BA3-4244-8634-385B3B2A676B}" presName="hierChild5" presStyleCnt="0"/>
      <dgm:spPr/>
    </dgm:pt>
    <dgm:pt modelId="{299403F6-22A6-4654-98A7-A22307582FB1}" type="pres">
      <dgm:prSet presAssocID="{26449550-0203-4A07-9BDD-40AE1E2DC78D}" presName="Name37" presStyleLbl="parChTrans1D3" presStyleIdx="1" presStyleCnt="3"/>
      <dgm:spPr/>
      <dgm:t>
        <a:bodyPr/>
        <a:lstStyle/>
        <a:p>
          <a:endParaRPr lang="en-US"/>
        </a:p>
      </dgm:t>
    </dgm:pt>
    <dgm:pt modelId="{8458770C-0DCF-4EEE-89F6-FE39EBEFA767}" type="pres">
      <dgm:prSet presAssocID="{4162023F-3649-46A6-8BFF-3C7E6E32E0DA}" presName="hierRoot2" presStyleCnt="0">
        <dgm:presLayoutVars>
          <dgm:hierBranch val="init"/>
        </dgm:presLayoutVars>
      </dgm:prSet>
      <dgm:spPr/>
    </dgm:pt>
    <dgm:pt modelId="{CC710DCC-CD23-4619-B492-42DF0CFB9360}" type="pres">
      <dgm:prSet presAssocID="{4162023F-3649-46A6-8BFF-3C7E6E32E0DA}" presName="rootComposite" presStyleCnt="0"/>
      <dgm:spPr/>
    </dgm:pt>
    <dgm:pt modelId="{2BB70C6B-5EA4-4FC0-B849-6866B58F4F29}" type="pres">
      <dgm:prSet presAssocID="{4162023F-3649-46A6-8BFF-3C7E6E32E0DA}" presName="rootText" presStyleLbl="node3" presStyleIdx="1" presStyleCnt="3">
        <dgm:presLayoutVars>
          <dgm:chPref val="3"/>
        </dgm:presLayoutVars>
      </dgm:prSet>
      <dgm:spPr/>
      <dgm:t>
        <a:bodyPr/>
        <a:lstStyle/>
        <a:p>
          <a:endParaRPr lang="en-US"/>
        </a:p>
      </dgm:t>
    </dgm:pt>
    <dgm:pt modelId="{7EB9D890-7DEC-454D-8AA8-4FD64B909D6F}" type="pres">
      <dgm:prSet presAssocID="{4162023F-3649-46A6-8BFF-3C7E6E32E0DA}" presName="rootConnector" presStyleLbl="node3" presStyleIdx="1" presStyleCnt="3"/>
      <dgm:spPr/>
      <dgm:t>
        <a:bodyPr/>
        <a:lstStyle/>
        <a:p>
          <a:endParaRPr lang="en-US"/>
        </a:p>
      </dgm:t>
    </dgm:pt>
    <dgm:pt modelId="{35FC9CC4-4DF5-49F6-A2CB-5EE03E58A4AE}" type="pres">
      <dgm:prSet presAssocID="{4162023F-3649-46A6-8BFF-3C7E6E32E0DA}" presName="hierChild4" presStyleCnt="0"/>
      <dgm:spPr/>
    </dgm:pt>
    <dgm:pt modelId="{B57F4F8F-DC75-4DB1-BC78-2D9500D338FE}" type="pres">
      <dgm:prSet presAssocID="{C1A43F91-2FF7-40AB-9F20-019ABA92430C}" presName="Name37" presStyleLbl="parChTrans1D4" presStyleIdx="0" presStyleCnt="2"/>
      <dgm:spPr/>
      <dgm:t>
        <a:bodyPr/>
        <a:lstStyle/>
        <a:p>
          <a:endParaRPr lang="en-US"/>
        </a:p>
      </dgm:t>
    </dgm:pt>
    <dgm:pt modelId="{39CA3191-5BB5-4E6C-A12C-8571EF5ED990}" type="pres">
      <dgm:prSet presAssocID="{E138884E-E77C-4332-A725-45CB3FA314B8}" presName="hierRoot2" presStyleCnt="0">
        <dgm:presLayoutVars>
          <dgm:hierBranch val="init"/>
        </dgm:presLayoutVars>
      </dgm:prSet>
      <dgm:spPr/>
    </dgm:pt>
    <dgm:pt modelId="{C6B93D8D-E989-49B4-A40E-FD5F6709FAB2}" type="pres">
      <dgm:prSet presAssocID="{E138884E-E77C-4332-A725-45CB3FA314B8}" presName="rootComposite" presStyleCnt="0"/>
      <dgm:spPr/>
    </dgm:pt>
    <dgm:pt modelId="{BF3EC6F3-2AEA-4858-8B47-4CE3B623F346}" type="pres">
      <dgm:prSet presAssocID="{E138884E-E77C-4332-A725-45CB3FA314B8}" presName="rootText" presStyleLbl="node4" presStyleIdx="0" presStyleCnt="2">
        <dgm:presLayoutVars>
          <dgm:chPref val="3"/>
        </dgm:presLayoutVars>
      </dgm:prSet>
      <dgm:spPr/>
      <dgm:t>
        <a:bodyPr/>
        <a:lstStyle/>
        <a:p>
          <a:endParaRPr lang="en-US"/>
        </a:p>
      </dgm:t>
    </dgm:pt>
    <dgm:pt modelId="{54946271-1A73-45A3-8C0A-F2217589B411}" type="pres">
      <dgm:prSet presAssocID="{E138884E-E77C-4332-A725-45CB3FA314B8}" presName="rootConnector" presStyleLbl="node4" presStyleIdx="0" presStyleCnt="2"/>
      <dgm:spPr/>
      <dgm:t>
        <a:bodyPr/>
        <a:lstStyle/>
        <a:p>
          <a:endParaRPr lang="en-US"/>
        </a:p>
      </dgm:t>
    </dgm:pt>
    <dgm:pt modelId="{701BED2C-A69B-4233-8E27-C5BCA734DDC8}" type="pres">
      <dgm:prSet presAssocID="{E138884E-E77C-4332-A725-45CB3FA314B8}" presName="hierChild4" presStyleCnt="0"/>
      <dgm:spPr/>
    </dgm:pt>
    <dgm:pt modelId="{73C5D247-177C-4FAA-8C50-8766DAE38306}" type="pres">
      <dgm:prSet presAssocID="{E138884E-E77C-4332-A725-45CB3FA314B8}" presName="hierChild5" presStyleCnt="0"/>
      <dgm:spPr/>
    </dgm:pt>
    <dgm:pt modelId="{967E201F-8470-410B-962E-260B211B7D77}" type="pres">
      <dgm:prSet presAssocID="{1FC13266-537F-4F67-9975-8F2EB68C64CE}" presName="Name37" presStyleLbl="parChTrans1D4" presStyleIdx="1" presStyleCnt="2"/>
      <dgm:spPr/>
      <dgm:t>
        <a:bodyPr/>
        <a:lstStyle/>
        <a:p>
          <a:endParaRPr lang="en-US"/>
        </a:p>
      </dgm:t>
    </dgm:pt>
    <dgm:pt modelId="{4558C0BC-973B-46F9-9360-EA72C6C336C3}" type="pres">
      <dgm:prSet presAssocID="{31D83F2C-751C-4A63-A96E-C7CED2FA08CA}" presName="hierRoot2" presStyleCnt="0">
        <dgm:presLayoutVars>
          <dgm:hierBranch val="init"/>
        </dgm:presLayoutVars>
      </dgm:prSet>
      <dgm:spPr/>
    </dgm:pt>
    <dgm:pt modelId="{CDB963A0-4D0D-43F5-BEC2-3FA0E8FCD6D8}" type="pres">
      <dgm:prSet presAssocID="{31D83F2C-751C-4A63-A96E-C7CED2FA08CA}" presName="rootComposite" presStyleCnt="0"/>
      <dgm:spPr/>
    </dgm:pt>
    <dgm:pt modelId="{A4970198-332D-4922-9E85-214142F9023A}" type="pres">
      <dgm:prSet presAssocID="{31D83F2C-751C-4A63-A96E-C7CED2FA08CA}" presName="rootText" presStyleLbl="node4" presStyleIdx="1" presStyleCnt="2">
        <dgm:presLayoutVars>
          <dgm:chPref val="3"/>
        </dgm:presLayoutVars>
      </dgm:prSet>
      <dgm:spPr/>
      <dgm:t>
        <a:bodyPr/>
        <a:lstStyle/>
        <a:p>
          <a:endParaRPr lang="en-US"/>
        </a:p>
      </dgm:t>
    </dgm:pt>
    <dgm:pt modelId="{EDB44D88-7EA7-49CD-8EA5-C0054401D4AF}" type="pres">
      <dgm:prSet presAssocID="{31D83F2C-751C-4A63-A96E-C7CED2FA08CA}" presName="rootConnector" presStyleLbl="node4" presStyleIdx="1" presStyleCnt="2"/>
      <dgm:spPr/>
      <dgm:t>
        <a:bodyPr/>
        <a:lstStyle/>
        <a:p>
          <a:endParaRPr lang="en-US"/>
        </a:p>
      </dgm:t>
    </dgm:pt>
    <dgm:pt modelId="{F7D7770D-A672-44BF-BF19-94C1AB25D374}" type="pres">
      <dgm:prSet presAssocID="{31D83F2C-751C-4A63-A96E-C7CED2FA08CA}" presName="hierChild4" presStyleCnt="0"/>
      <dgm:spPr/>
    </dgm:pt>
    <dgm:pt modelId="{B14FE4A8-4F50-4C55-902C-E7D18E15F592}" type="pres">
      <dgm:prSet presAssocID="{31D83F2C-751C-4A63-A96E-C7CED2FA08CA}" presName="hierChild5" presStyleCnt="0"/>
      <dgm:spPr/>
    </dgm:pt>
    <dgm:pt modelId="{844C142A-4161-4077-98DD-43B308A6F572}" type="pres">
      <dgm:prSet presAssocID="{4162023F-3649-46A6-8BFF-3C7E6E32E0DA}" presName="hierChild5" presStyleCnt="0"/>
      <dgm:spPr/>
    </dgm:pt>
    <dgm:pt modelId="{5B02B62C-F588-46CA-A46A-2CAE55D49AE1}" type="pres">
      <dgm:prSet presAssocID="{1B503179-715F-4006-8AD3-7842AD731BDC}" presName="Name37" presStyleLbl="parChTrans1D3" presStyleIdx="2" presStyleCnt="3"/>
      <dgm:spPr/>
      <dgm:t>
        <a:bodyPr/>
        <a:lstStyle/>
        <a:p>
          <a:endParaRPr lang="en-US"/>
        </a:p>
      </dgm:t>
    </dgm:pt>
    <dgm:pt modelId="{BC760B6C-DC30-405E-AC59-769F6E39C81D}" type="pres">
      <dgm:prSet presAssocID="{39355E78-353A-4A5E-91B7-73C23868B447}" presName="hierRoot2" presStyleCnt="0">
        <dgm:presLayoutVars>
          <dgm:hierBranch val="init"/>
        </dgm:presLayoutVars>
      </dgm:prSet>
      <dgm:spPr/>
    </dgm:pt>
    <dgm:pt modelId="{12E61F25-C3AA-429F-B3FF-4D56C25383B8}" type="pres">
      <dgm:prSet presAssocID="{39355E78-353A-4A5E-91B7-73C23868B447}" presName="rootComposite" presStyleCnt="0"/>
      <dgm:spPr/>
    </dgm:pt>
    <dgm:pt modelId="{A55B0F5E-B95B-4648-935D-9DE5DD9126FB}" type="pres">
      <dgm:prSet presAssocID="{39355E78-353A-4A5E-91B7-73C23868B447}" presName="rootText" presStyleLbl="node3" presStyleIdx="2" presStyleCnt="3">
        <dgm:presLayoutVars>
          <dgm:chPref val="3"/>
        </dgm:presLayoutVars>
      </dgm:prSet>
      <dgm:spPr/>
      <dgm:t>
        <a:bodyPr/>
        <a:lstStyle/>
        <a:p>
          <a:endParaRPr lang="en-US"/>
        </a:p>
      </dgm:t>
    </dgm:pt>
    <dgm:pt modelId="{6CAB489E-A0BA-4ABC-82D6-D092900731BF}" type="pres">
      <dgm:prSet presAssocID="{39355E78-353A-4A5E-91B7-73C23868B447}" presName="rootConnector" presStyleLbl="node3" presStyleIdx="2" presStyleCnt="3"/>
      <dgm:spPr/>
      <dgm:t>
        <a:bodyPr/>
        <a:lstStyle/>
        <a:p>
          <a:endParaRPr lang="en-US"/>
        </a:p>
      </dgm:t>
    </dgm:pt>
    <dgm:pt modelId="{5CBAB8A2-E33A-428B-AE81-783A59C7A887}" type="pres">
      <dgm:prSet presAssocID="{39355E78-353A-4A5E-91B7-73C23868B447}" presName="hierChild4" presStyleCnt="0"/>
      <dgm:spPr/>
    </dgm:pt>
    <dgm:pt modelId="{9565618B-4716-4215-A3CF-A498E8169184}" type="pres">
      <dgm:prSet presAssocID="{39355E78-353A-4A5E-91B7-73C23868B447}" presName="hierChild5" presStyleCnt="0"/>
      <dgm:spPr/>
    </dgm:pt>
    <dgm:pt modelId="{1F93C666-744B-4E95-88C5-2DCFABE072DA}" type="pres">
      <dgm:prSet presAssocID="{C0D892B3-03D7-4042-9604-CF78056EF4AB}" presName="hierChild5" presStyleCnt="0"/>
      <dgm:spPr/>
    </dgm:pt>
    <dgm:pt modelId="{C64A18AB-2222-4368-8475-D65661A5A5D4}" type="pres">
      <dgm:prSet presAssocID="{A6160B08-CD58-4606-9E93-2885FEBCC9DC}" presName="Name37" presStyleLbl="parChTrans1D2" presStyleIdx="1" presStyleCnt="4"/>
      <dgm:spPr/>
      <dgm:t>
        <a:bodyPr/>
        <a:lstStyle/>
        <a:p>
          <a:endParaRPr lang="en-US"/>
        </a:p>
      </dgm:t>
    </dgm:pt>
    <dgm:pt modelId="{EFBBBFE1-3BC6-4C2B-B2A8-E95108459D4E}" type="pres">
      <dgm:prSet presAssocID="{78430167-D693-439A-B043-3FE4DE07FD3E}" presName="hierRoot2" presStyleCnt="0">
        <dgm:presLayoutVars>
          <dgm:hierBranch val="init"/>
        </dgm:presLayoutVars>
      </dgm:prSet>
      <dgm:spPr/>
    </dgm:pt>
    <dgm:pt modelId="{1F0EC293-ADB3-4176-9EF1-322ACBB1A976}" type="pres">
      <dgm:prSet presAssocID="{78430167-D693-439A-B043-3FE4DE07FD3E}" presName="rootComposite" presStyleCnt="0"/>
      <dgm:spPr/>
    </dgm:pt>
    <dgm:pt modelId="{8DA3A50E-45BA-4EAB-887D-2A1711D99EB4}" type="pres">
      <dgm:prSet presAssocID="{78430167-D693-439A-B043-3FE4DE07FD3E}" presName="rootText" presStyleLbl="node2" presStyleIdx="1" presStyleCnt="4">
        <dgm:presLayoutVars>
          <dgm:chPref val="3"/>
        </dgm:presLayoutVars>
      </dgm:prSet>
      <dgm:spPr/>
      <dgm:t>
        <a:bodyPr/>
        <a:lstStyle/>
        <a:p>
          <a:endParaRPr lang="en-US"/>
        </a:p>
      </dgm:t>
    </dgm:pt>
    <dgm:pt modelId="{9179D519-559A-4069-B30F-115A3100CD78}" type="pres">
      <dgm:prSet presAssocID="{78430167-D693-439A-B043-3FE4DE07FD3E}" presName="rootConnector" presStyleLbl="node2" presStyleIdx="1" presStyleCnt="4"/>
      <dgm:spPr/>
      <dgm:t>
        <a:bodyPr/>
        <a:lstStyle/>
        <a:p>
          <a:endParaRPr lang="en-US"/>
        </a:p>
      </dgm:t>
    </dgm:pt>
    <dgm:pt modelId="{7BB23759-6834-45BD-B000-C93FDF64A20E}" type="pres">
      <dgm:prSet presAssocID="{78430167-D693-439A-B043-3FE4DE07FD3E}" presName="hierChild4" presStyleCnt="0"/>
      <dgm:spPr/>
    </dgm:pt>
    <dgm:pt modelId="{386F0C8C-B3CC-4504-8EC2-ED314B69F025}" type="pres">
      <dgm:prSet presAssocID="{78430167-D693-439A-B043-3FE4DE07FD3E}" presName="hierChild5" presStyleCnt="0"/>
      <dgm:spPr/>
    </dgm:pt>
    <dgm:pt modelId="{CF3FE635-6F21-401F-B7F8-87F5A1F21249}" type="pres">
      <dgm:prSet presAssocID="{BDE19CE5-728F-4DCB-A351-70511AE5E280}" presName="Name37" presStyleLbl="parChTrans1D2" presStyleIdx="2" presStyleCnt="4"/>
      <dgm:spPr/>
      <dgm:t>
        <a:bodyPr/>
        <a:lstStyle/>
        <a:p>
          <a:endParaRPr lang="en-US"/>
        </a:p>
      </dgm:t>
    </dgm:pt>
    <dgm:pt modelId="{B7BA399F-4BBF-46CE-AC7D-242CA8F5A5F4}" type="pres">
      <dgm:prSet presAssocID="{32E04522-644A-40A6-89F6-665E9D8B0D6F}" presName="hierRoot2" presStyleCnt="0">
        <dgm:presLayoutVars>
          <dgm:hierBranch val="init"/>
        </dgm:presLayoutVars>
      </dgm:prSet>
      <dgm:spPr/>
    </dgm:pt>
    <dgm:pt modelId="{A9AC92DF-A6A1-4737-9BDC-8428DF512FD9}" type="pres">
      <dgm:prSet presAssocID="{32E04522-644A-40A6-89F6-665E9D8B0D6F}" presName="rootComposite" presStyleCnt="0"/>
      <dgm:spPr/>
    </dgm:pt>
    <dgm:pt modelId="{084A3AF5-E496-4A16-820F-5488D6568893}" type="pres">
      <dgm:prSet presAssocID="{32E04522-644A-40A6-89F6-665E9D8B0D6F}" presName="rootText" presStyleLbl="node2" presStyleIdx="2" presStyleCnt="4" custScaleX="118749">
        <dgm:presLayoutVars>
          <dgm:chPref val="3"/>
        </dgm:presLayoutVars>
      </dgm:prSet>
      <dgm:spPr/>
      <dgm:t>
        <a:bodyPr/>
        <a:lstStyle/>
        <a:p>
          <a:endParaRPr lang="en-US"/>
        </a:p>
      </dgm:t>
    </dgm:pt>
    <dgm:pt modelId="{6AFC273D-EA88-4C63-BDE2-D8346E353F21}" type="pres">
      <dgm:prSet presAssocID="{32E04522-644A-40A6-89F6-665E9D8B0D6F}" presName="rootConnector" presStyleLbl="node2" presStyleIdx="2" presStyleCnt="4"/>
      <dgm:spPr/>
      <dgm:t>
        <a:bodyPr/>
        <a:lstStyle/>
        <a:p>
          <a:endParaRPr lang="en-US"/>
        </a:p>
      </dgm:t>
    </dgm:pt>
    <dgm:pt modelId="{6CB77FEC-DEA1-45A5-9C45-B60AACBB9213}" type="pres">
      <dgm:prSet presAssocID="{32E04522-644A-40A6-89F6-665E9D8B0D6F}" presName="hierChild4" presStyleCnt="0"/>
      <dgm:spPr/>
    </dgm:pt>
    <dgm:pt modelId="{0D8F5EEC-C804-426C-B36E-BAFE89A60C37}" type="pres">
      <dgm:prSet presAssocID="{32E04522-644A-40A6-89F6-665E9D8B0D6F}" presName="hierChild5" presStyleCnt="0"/>
      <dgm:spPr/>
    </dgm:pt>
    <dgm:pt modelId="{34B74AC6-85E5-4C09-A500-EC462B8DE59E}" type="pres">
      <dgm:prSet presAssocID="{8400878D-5C2A-4AD7-9355-563E9D4AF063}" presName="Name37" presStyleLbl="parChTrans1D2" presStyleIdx="3" presStyleCnt="4"/>
      <dgm:spPr/>
      <dgm:t>
        <a:bodyPr/>
        <a:lstStyle/>
        <a:p>
          <a:endParaRPr lang="en-US"/>
        </a:p>
      </dgm:t>
    </dgm:pt>
    <dgm:pt modelId="{2026F4C6-56D0-4AB0-95BE-C59433FF21D6}" type="pres">
      <dgm:prSet presAssocID="{B0F4F4B9-D3E8-4E56-8919-5D1AB71A08D9}" presName="hierRoot2" presStyleCnt="0">
        <dgm:presLayoutVars>
          <dgm:hierBranch val="init"/>
        </dgm:presLayoutVars>
      </dgm:prSet>
      <dgm:spPr/>
    </dgm:pt>
    <dgm:pt modelId="{DEAF0033-F486-44A1-9EDB-5A88C5E6E4E7}" type="pres">
      <dgm:prSet presAssocID="{B0F4F4B9-D3E8-4E56-8919-5D1AB71A08D9}" presName="rootComposite" presStyleCnt="0"/>
      <dgm:spPr/>
    </dgm:pt>
    <dgm:pt modelId="{98EF9326-34A1-41B0-BF67-274E1910CC3A}" type="pres">
      <dgm:prSet presAssocID="{B0F4F4B9-D3E8-4E56-8919-5D1AB71A08D9}" presName="rootText" presStyleLbl="node2" presStyleIdx="3" presStyleCnt="4">
        <dgm:presLayoutVars>
          <dgm:chPref val="3"/>
        </dgm:presLayoutVars>
      </dgm:prSet>
      <dgm:spPr/>
      <dgm:t>
        <a:bodyPr/>
        <a:lstStyle/>
        <a:p>
          <a:endParaRPr lang="en-US"/>
        </a:p>
      </dgm:t>
    </dgm:pt>
    <dgm:pt modelId="{665CD86B-575A-4DBD-9AC2-9700F3F2CFD5}" type="pres">
      <dgm:prSet presAssocID="{B0F4F4B9-D3E8-4E56-8919-5D1AB71A08D9}" presName="rootConnector" presStyleLbl="node2" presStyleIdx="3" presStyleCnt="4"/>
      <dgm:spPr/>
      <dgm:t>
        <a:bodyPr/>
        <a:lstStyle/>
        <a:p>
          <a:endParaRPr lang="en-US"/>
        </a:p>
      </dgm:t>
    </dgm:pt>
    <dgm:pt modelId="{D0C91157-7733-4B43-9881-D9C3684F8D62}" type="pres">
      <dgm:prSet presAssocID="{B0F4F4B9-D3E8-4E56-8919-5D1AB71A08D9}" presName="hierChild4" presStyleCnt="0"/>
      <dgm:spPr/>
    </dgm:pt>
    <dgm:pt modelId="{FEC25EB2-F075-4264-88AA-3BF3B7F4E329}" type="pres">
      <dgm:prSet presAssocID="{B0F4F4B9-D3E8-4E56-8919-5D1AB71A08D9}" presName="hierChild5" presStyleCnt="0"/>
      <dgm:spPr/>
    </dgm:pt>
    <dgm:pt modelId="{31E754DC-1552-4F7E-BDB3-65F22CC53B4B}" type="pres">
      <dgm:prSet presAssocID="{C1EDA403-3403-462D-B63A-9DE455B7F29A}" presName="hierChild3" presStyleCnt="0"/>
      <dgm:spPr/>
    </dgm:pt>
  </dgm:ptLst>
  <dgm:cxnLst>
    <dgm:cxn modelId="{84AF3658-5175-8F44-BCBF-B699BEB832EB}" type="presOf" srcId="{E138884E-E77C-4332-A725-45CB3FA314B8}" destId="{54946271-1A73-45A3-8C0A-F2217589B411}" srcOrd="1" destOrd="0" presId="urn:microsoft.com/office/officeart/2005/8/layout/orgChart1"/>
    <dgm:cxn modelId="{38587A18-3077-7741-9AD7-AFC9642AB7A8}" type="presOf" srcId="{A6160B08-CD58-4606-9E93-2885FEBCC9DC}" destId="{C64A18AB-2222-4368-8475-D65661A5A5D4}" srcOrd="0" destOrd="0" presId="urn:microsoft.com/office/officeart/2005/8/layout/orgChart1"/>
    <dgm:cxn modelId="{96D7F521-0EA1-F44D-981D-6D86A732FA63}" type="presOf" srcId="{1B503179-715F-4006-8AD3-7842AD731BDC}" destId="{5B02B62C-F588-46CA-A46A-2CAE55D49AE1}" srcOrd="0" destOrd="0" presId="urn:microsoft.com/office/officeart/2005/8/layout/orgChart1"/>
    <dgm:cxn modelId="{B0FC1BB5-7E4C-0941-AF60-394B836CA552}" type="presOf" srcId="{E786B249-FBB1-4EAB-BD88-A8540BEC1440}" destId="{44B137F4-B38A-4F3C-925E-7A2C870B52A8}" srcOrd="0" destOrd="0" presId="urn:microsoft.com/office/officeart/2005/8/layout/orgChart1"/>
    <dgm:cxn modelId="{1FDA5465-02B8-1C4F-AD81-C05F4816050A}" type="presOf" srcId="{78430167-D693-439A-B043-3FE4DE07FD3E}" destId="{9179D519-559A-4069-B30F-115A3100CD78}" srcOrd="1" destOrd="0" presId="urn:microsoft.com/office/officeart/2005/8/layout/orgChart1"/>
    <dgm:cxn modelId="{0AF77BD6-4E20-CC4E-B0B7-37AC0B230B8E}" type="presOf" srcId="{32E04522-644A-40A6-89F6-665E9D8B0D6F}" destId="{6AFC273D-EA88-4C63-BDE2-D8346E353F21}" srcOrd="1" destOrd="0" presId="urn:microsoft.com/office/officeart/2005/8/layout/orgChart1"/>
    <dgm:cxn modelId="{684F73E0-95DE-DB49-82AB-77B2395674AF}" type="presOf" srcId="{78430167-D693-439A-B043-3FE4DE07FD3E}" destId="{8DA3A50E-45BA-4EAB-887D-2A1711D99EB4}" srcOrd="0" destOrd="0" presId="urn:microsoft.com/office/officeart/2005/8/layout/orgChart1"/>
    <dgm:cxn modelId="{D4CF57A6-98D5-430F-82AF-C1F695EC0029}" srcId="{C1EDA403-3403-462D-B63A-9DE455B7F29A}" destId="{C0D892B3-03D7-4042-9604-CF78056EF4AB}" srcOrd="0" destOrd="0" parTransId="{751C9B5D-4715-4982-8131-416B4FE0B0BF}" sibTransId="{7003231D-A5D3-4577-8EBF-9BD4E9722EDA}"/>
    <dgm:cxn modelId="{D12647F8-08D3-9747-AA79-47183D01061C}" type="presOf" srcId="{C1EDA403-3403-462D-B63A-9DE455B7F29A}" destId="{3E53E7DD-BE12-42BA-999B-0E29179BC22A}" srcOrd="0" destOrd="0" presId="urn:microsoft.com/office/officeart/2005/8/layout/orgChart1"/>
    <dgm:cxn modelId="{F6B798A4-7148-6E48-BE1C-366AFCE79361}" type="presOf" srcId="{31D83F2C-751C-4A63-A96E-C7CED2FA08CA}" destId="{EDB44D88-7EA7-49CD-8EA5-C0054401D4AF}" srcOrd="1" destOrd="0" presId="urn:microsoft.com/office/officeart/2005/8/layout/orgChart1"/>
    <dgm:cxn modelId="{B10A2E0A-33D8-2F42-8CF0-4F5705637F32}" type="presOf" srcId="{BDE19CE5-728F-4DCB-A351-70511AE5E280}" destId="{CF3FE635-6F21-401F-B7F8-87F5A1F21249}" srcOrd="0" destOrd="0" presId="urn:microsoft.com/office/officeart/2005/8/layout/orgChart1"/>
    <dgm:cxn modelId="{12EE5F15-04CE-EF4E-AB76-B43D7DEC5325}" type="presOf" srcId="{C0D892B3-03D7-4042-9604-CF78056EF4AB}" destId="{831F6676-C508-4E51-B960-321E0F7CBD42}" srcOrd="1" destOrd="0" presId="urn:microsoft.com/office/officeart/2005/8/layout/orgChart1"/>
    <dgm:cxn modelId="{66C9E5F7-0695-2441-A4D8-D3BCAB7E27DD}" type="presOf" srcId="{5E90E25B-8BA3-4244-8634-385B3B2A676B}" destId="{46A088A0-D00F-482F-A234-EE3061417A17}" srcOrd="0" destOrd="0" presId="urn:microsoft.com/office/officeart/2005/8/layout/orgChart1"/>
    <dgm:cxn modelId="{19267155-ECAB-AF4E-B636-7472C6554B78}" type="presOf" srcId="{31D83F2C-751C-4A63-A96E-C7CED2FA08CA}" destId="{A4970198-332D-4922-9E85-214142F9023A}" srcOrd="0" destOrd="0" presId="urn:microsoft.com/office/officeart/2005/8/layout/orgChart1"/>
    <dgm:cxn modelId="{506F8522-4A16-904D-82F5-E05C3083E8DF}" type="presOf" srcId="{751C9B5D-4715-4982-8131-416B4FE0B0BF}" destId="{B91C6663-88D6-4451-85B6-BAE4C22B5491}" srcOrd="0" destOrd="0" presId="urn:microsoft.com/office/officeart/2005/8/layout/orgChart1"/>
    <dgm:cxn modelId="{EA61220D-C3C5-490E-BC8D-81B441B43297}" srcId="{C1EDA403-3403-462D-B63A-9DE455B7F29A}" destId="{32E04522-644A-40A6-89F6-665E9D8B0D6F}" srcOrd="2" destOrd="0" parTransId="{BDE19CE5-728F-4DCB-A351-70511AE5E280}" sibTransId="{479A2625-9D8C-4ED0-956C-52D3A41F0032}"/>
    <dgm:cxn modelId="{F77889A4-DFB6-40F7-8324-F66F2AE5D213}" srcId="{4162023F-3649-46A6-8BFF-3C7E6E32E0DA}" destId="{31D83F2C-751C-4A63-A96E-C7CED2FA08CA}" srcOrd="1" destOrd="0" parTransId="{1FC13266-537F-4F67-9975-8F2EB68C64CE}" sibTransId="{F11CA6A9-821E-4EAE-A876-9A657DBEFB03}"/>
    <dgm:cxn modelId="{619A889E-0C89-4D62-84C8-628A872AE3A0}" srcId="{C0D892B3-03D7-4042-9604-CF78056EF4AB}" destId="{39355E78-353A-4A5E-91B7-73C23868B447}" srcOrd="2" destOrd="0" parTransId="{1B503179-715F-4006-8AD3-7842AD731BDC}" sibTransId="{B88E35EF-0551-4631-8205-20DEA0B25157}"/>
    <dgm:cxn modelId="{DA50F4F9-E8F6-4005-8469-B9D6188B00AD}" srcId="{C0D892B3-03D7-4042-9604-CF78056EF4AB}" destId="{4162023F-3649-46A6-8BFF-3C7E6E32E0DA}" srcOrd="1" destOrd="0" parTransId="{26449550-0203-4A07-9BDD-40AE1E2DC78D}" sibTransId="{F499799A-AD6B-454E-A288-0F890D11ADBF}"/>
    <dgm:cxn modelId="{24083424-ACAE-6F4E-AB26-BAB4639E09FF}" type="presOf" srcId="{C1EDA403-3403-462D-B63A-9DE455B7F29A}" destId="{9C1F7B27-E14C-47A8-9CEB-239DFCB39F68}" srcOrd="1" destOrd="0" presId="urn:microsoft.com/office/officeart/2005/8/layout/orgChart1"/>
    <dgm:cxn modelId="{26355B71-6CC8-A646-A8C4-C9E2E061CE7C}" type="presOf" srcId="{26449550-0203-4A07-9BDD-40AE1E2DC78D}" destId="{299403F6-22A6-4654-98A7-A22307582FB1}" srcOrd="0" destOrd="0" presId="urn:microsoft.com/office/officeart/2005/8/layout/orgChart1"/>
    <dgm:cxn modelId="{0295EF5F-F509-184A-B5E4-E4F03744BDFF}" type="presOf" srcId="{B0F4F4B9-D3E8-4E56-8919-5D1AB71A08D9}" destId="{98EF9326-34A1-41B0-BF67-274E1910CC3A}" srcOrd="0" destOrd="0" presId="urn:microsoft.com/office/officeart/2005/8/layout/orgChart1"/>
    <dgm:cxn modelId="{9AA812FE-BD0F-D446-B2EA-E4D6BAAE2490}" type="presOf" srcId="{1FC13266-537F-4F67-9975-8F2EB68C64CE}" destId="{967E201F-8470-410B-962E-260B211B7D77}" srcOrd="0" destOrd="0" presId="urn:microsoft.com/office/officeart/2005/8/layout/orgChart1"/>
    <dgm:cxn modelId="{E6CE6996-D1F8-CD41-ADB8-CA3AE3D2FB29}" type="presOf" srcId="{3BA6BAAE-79FB-4C76-BC23-11C2917C1B2C}" destId="{656E3150-E4B7-4D33-BA17-71E33E157C12}" srcOrd="0" destOrd="0" presId="urn:microsoft.com/office/officeart/2005/8/layout/orgChart1"/>
    <dgm:cxn modelId="{0A3C0836-3644-3E4F-94C8-4FF75DBCE9B7}" type="presOf" srcId="{8400878D-5C2A-4AD7-9355-563E9D4AF063}" destId="{34B74AC6-85E5-4C09-A500-EC462B8DE59E}" srcOrd="0" destOrd="0" presId="urn:microsoft.com/office/officeart/2005/8/layout/orgChart1"/>
    <dgm:cxn modelId="{4357A7BE-21E1-4B7D-ADE2-0CEB1F58B26E}" srcId="{C1EDA403-3403-462D-B63A-9DE455B7F29A}" destId="{B0F4F4B9-D3E8-4E56-8919-5D1AB71A08D9}" srcOrd="3" destOrd="0" parTransId="{8400878D-5C2A-4AD7-9355-563E9D4AF063}" sibTransId="{FC2A3322-83D7-4435-8FC4-84B7E694F3BA}"/>
    <dgm:cxn modelId="{060ADDEC-0D36-4A9B-8FD7-287DB74614C8}" srcId="{C0D892B3-03D7-4042-9604-CF78056EF4AB}" destId="{5E90E25B-8BA3-4244-8634-385B3B2A676B}" srcOrd="0" destOrd="0" parTransId="{E786B249-FBB1-4EAB-BD88-A8540BEC1440}" sibTransId="{0B7579B7-D00D-4611-978C-92065264136F}"/>
    <dgm:cxn modelId="{E23C4C75-8AC2-0C4F-8141-F0CE3CEFE660}" type="presOf" srcId="{39355E78-353A-4A5E-91B7-73C23868B447}" destId="{6CAB489E-A0BA-4ABC-82D6-D092900731BF}" srcOrd="1" destOrd="0" presId="urn:microsoft.com/office/officeart/2005/8/layout/orgChart1"/>
    <dgm:cxn modelId="{9A0C28EF-F463-456F-BE92-867B586E514D}" srcId="{C1EDA403-3403-462D-B63A-9DE455B7F29A}" destId="{78430167-D693-439A-B043-3FE4DE07FD3E}" srcOrd="1" destOrd="0" parTransId="{A6160B08-CD58-4606-9E93-2885FEBCC9DC}" sibTransId="{DCBFD47E-7474-4208-BF81-F279AD4CB65C}"/>
    <dgm:cxn modelId="{87EE1816-E8AC-C846-8CC6-E9DCDFDEA2CE}" type="presOf" srcId="{C0D892B3-03D7-4042-9604-CF78056EF4AB}" destId="{0AABF96E-5412-4F54-A326-D4ECC2A773E7}" srcOrd="0" destOrd="0" presId="urn:microsoft.com/office/officeart/2005/8/layout/orgChart1"/>
    <dgm:cxn modelId="{765B44AD-C9AD-EB4F-B673-06526B316999}" type="presOf" srcId="{32E04522-644A-40A6-89F6-665E9D8B0D6F}" destId="{084A3AF5-E496-4A16-820F-5488D6568893}" srcOrd="0" destOrd="0" presId="urn:microsoft.com/office/officeart/2005/8/layout/orgChart1"/>
    <dgm:cxn modelId="{81CE3EEB-56FF-4E38-80E9-BC9D83A7676E}" srcId="{4162023F-3649-46A6-8BFF-3C7E6E32E0DA}" destId="{E138884E-E77C-4332-A725-45CB3FA314B8}" srcOrd="0" destOrd="0" parTransId="{C1A43F91-2FF7-40AB-9F20-019ABA92430C}" sibTransId="{89E21CFD-993B-46DC-84F0-B2852C4DDDEC}"/>
    <dgm:cxn modelId="{C6A26C1D-D011-404E-BA80-5696920FDFAA}" type="presOf" srcId="{4162023F-3649-46A6-8BFF-3C7E6E32E0DA}" destId="{2BB70C6B-5EA4-4FC0-B849-6866B58F4F29}" srcOrd="0" destOrd="0" presId="urn:microsoft.com/office/officeart/2005/8/layout/orgChart1"/>
    <dgm:cxn modelId="{3CF0E883-C742-4A42-A0E3-1E0C011ABFB1}" type="presOf" srcId="{C1A43F91-2FF7-40AB-9F20-019ABA92430C}" destId="{B57F4F8F-DC75-4DB1-BC78-2D9500D338FE}" srcOrd="0" destOrd="0" presId="urn:microsoft.com/office/officeart/2005/8/layout/orgChart1"/>
    <dgm:cxn modelId="{3CA3C48D-6F3C-5F46-AB54-3D03BBCDC2DB}" type="presOf" srcId="{39355E78-353A-4A5E-91B7-73C23868B447}" destId="{A55B0F5E-B95B-4648-935D-9DE5DD9126FB}" srcOrd="0" destOrd="0" presId="urn:microsoft.com/office/officeart/2005/8/layout/orgChart1"/>
    <dgm:cxn modelId="{9ADE9A71-1404-1D47-A1D6-D7AC8D8DE834}" type="presOf" srcId="{E138884E-E77C-4332-A725-45CB3FA314B8}" destId="{BF3EC6F3-2AEA-4858-8B47-4CE3B623F346}" srcOrd="0" destOrd="0" presId="urn:microsoft.com/office/officeart/2005/8/layout/orgChart1"/>
    <dgm:cxn modelId="{85522B03-F5E1-4C36-940E-528B1D90A8CC}" srcId="{3BA6BAAE-79FB-4C76-BC23-11C2917C1B2C}" destId="{C1EDA403-3403-462D-B63A-9DE455B7F29A}" srcOrd="0" destOrd="0" parTransId="{81195FF9-7C69-477C-BD51-1BA13175693D}" sibTransId="{E1B8A534-1AEA-4BA4-9E0F-E05D4A25CA87}"/>
    <dgm:cxn modelId="{CDCA6AE2-06DF-5141-A82E-657A9301768B}" type="presOf" srcId="{5E90E25B-8BA3-4244-8634-385B3B2A676B}" destId="{F096EAB4-1503-439A-9BE5-A730C1F50082}" srcOrd="1" destOrd="0" presId="urn:microsoft.com/office/officeart/2005/8/layout/orgChart1"/>
    <dgm:cxn modelId="{4989F659-01C1-8648-A372-982F1F4A4E8E}" type="presOf" srcId="{4162023F-3649-46A6-8BFF-3C7E6E32E0DA}" destId="{7EB9D890-7DEC-454D-8AA8-4FD64B909D6F}" srcOrd="1" destOrd="0" presId="urn:microsoft.com/office/officeart/2005/8/layout/orgChart1"/>
    <dgm:cxn modelId="{37F35356-7C2C-A846-804C-299FA21E95EB}" type="presOf" srcId="{B0F4F4B9-D3E8-4E56-8919-5D1AB71A08D9}" destId="{665CD86B-575A-4DBD-9AC2-9700F3F2CFD5}" srcOrd="1" destOrd="0" presId="urn:microsoft.com/office/officeart/2005/8/layout/orgChart1"/>
    <dgm:cxn modelId="{F65E08FD-6903-194B-9D9C-376D4640AA46}" type="presParOf" srcId="{656E3150-E4B7-4D33-BA17-71E33E157C12}" destId="{AA158B18-AD3B-43E0-B2C2-FDAFD726A247}" srcOrd="0" destOrd="0" presId="urn:microsoft.com/office/officeart/2005/8/layout/orgChart1"/>
    <dgm:cxn modelId="{33A608EB-CA65-2C45-A984-5982906426DD}" type="presParOf" srcId="{AA158B18-AD3B-43E0-B2C2-FDAFD726A247}" destId="{E59D2541-C878-4F32-AEE2-EA39DB0C81E1}" srcOrd="0" destOrd="0" presId="urn:microsoft.com/office/officeart/2005/8/layout/orgChart1"/>
    <dgm:cxn modelId="{455FBA0C-993F-F74B-A30C-74F518046156}" type="presParOf" srcId="{E59D2541-C878-4F32-AEE2-EA39DB0C81E1}" destId="{3E53E7DD-BE12-42BA-999B-0E29179BC22A}" srcOrd="0" destOrd="0" presId="urn:microsoft.com/office/officeart/2005/8/layout/orgChart1"/>
    <dgm:cxn modelId="{FD3F8A3A-162A-2647-82F2-3EBB3C5A1D4D}" type="presParOf" srcId="{E59D2541-C878-4F32-AEE2-EA39DB0C81E1}" destId="{9C1F7B27-E14C-47A8-9CEB-239DFCB39F68}" srcOrd="1" destOrd="0" presId="urn:microsoft.com/office/officeart/2005/8/layout/orgChart1"/>
    <dgm:cxn modelId="{EF5D176B-2ABC-E348-8371-38CD4CD12E0B}" type="presParOf" srcId="{AA158B18-AD3B-43E0-B2C2-FDAFD726A247}" destId="{4C59F188-C261-4AE8-B900-F66083E25BD3}" srcOrd="1" destOrd="0" presId="urn:microsoft.com/office/officeart/2005/8/layout/orgChart1"/>
    <dgm:cxn modelId="{9558D6A0-9A96-FC4A-90F5-A283578B7B71}" type="presParOf" srcId="{4C59F188-C261-4AE8-B900-F66083E25BD3}" destId="{B91C6663-88D6-4451-85B6-BAE4C22B5491}" srcOrd="0" destOrd="0" presId="urn:microsoft.com/office/officeart/2005/8/layout/orgChart1"/>
    <dgm:cxn modelId="{0F14F047-657F-3D48-80C6-DB11072E35A9}" type="presParOf" srcId="{4C59F188-C261-4AE8-B900-F66083E25BD3}" destId="{6264DD8F-EEDA-4693-9FCB-B5A2E2CD9904}" srcOrd="1" destOrd="0" presId="urn:microsoft.com/office/officeart/2005/8/layout/orgChart1"/>
    <dgm:cxn modelId="{E72630BE-02BE-3A4A-A614-C44D96CF6406}" type="presParOf" srcId="{6264DD8F-EEDA-4693-9FCB-B5A2E2CD9904}" destId="{D3A5CB80-99E7-4EA1-AE34-ED11DA920EAD}" srcOrd="0" destOrd="0" presId="urn:microsoft.com/office/officeart/2005/8/layout/orgChart1"/>
    <dgm:cxn modelId="{4F9F9A00-2511-C94D-88A2-7512D612D96A}" type="presParOf" srcId="{D3A5CB80-99E7-4EA1-AE34-ED11DA920EAD}" destId="{0AABF96E-5412-4F54-A326-D4ECC2A773E7}" srcOrd="0" destOrd="0" presId="urn:microsoft.com/office/officeart/2005/8/layout/orgChart1"/>
    <dgm:cxn modelId="{5257AAD3-9163-4047-B549-72D0609EC19E}" type="presParOf" srcId="{D3A5CB80-99E7-4EA1-AE34-ED11DA920EAD}" destId="{831F6676-C508-4E51-B960-321E0F7CBD42}" srcOrd="1" destOrd="0" presId="urn:microsoft.com/office/officeart/2005/8/layout/orgChart1"/>
    <dgm:cxn modelId="{4B71AC34-A54C-D142-B49E-FC2FDCD6BD52}" type="presParOf" srcId="{6264DD8F-EEDA-4693-9FCB-B5A2E2CD9904}" destId="{7C07D758-F00F-49C7-BD9C-6C2FF1BC63F0}" srcOrd="1" destOrd="0" presId="urn:microsoft.com/office/officeart/2005/8/layout/orgChart1"/>
    <dgm:cxn modelId="{4EA54261-022D-4148-8A82-5F095DB63C39}" type="presParOf" srcId="{7C07D758-F00F-49C7-BD9C-6C2FF1BC63F0}" destId="{44B137F4-B38A-4F3C-925E-7A2C870B52A8}" srcOrd="0" destOrd="0" presId="urn:microsoft.com/office/officeart/2005/8/layout/orgChart1"/>
    <dgm:cxn modelId="{CD4F8C5E-DC4A-7747-9917-3C5A32AA884F}" type="presParOf" srcId="{7C07D758-F00F-49C7-BD9C-6C2FF1BC63F0}" destId="{38BB5F05-08FB-4923-92AE-FD3FD500809D}" srcOrd="1" destOrd="0" presId="urn:microsoft.com/office/officeart/2005/8/layout/orgChart1"/>
    <dgm:cxn modelId="{2905FF3A-45D4-C94B-AB93-4EB0B75D4836}" type="presParOf" srcId="{38BB5F05-08FB-4923-92AE-FD3FD500809D}" destId="{340040DE-2407-4395-B58D-7A1163776084}" srcOrd="0" destOrd="0" presId="urn:microsoft.com/office/officeart/2005/8/layout/orgChart1"/>
    <dgm:cxn modelId="{EDBB7DFD-5870-8343-8A1F-007BC2271A58}" type="presParOf" srcId="{340040DE-2407-4395-B58D-7A1163776084}" destId="{46A088A0-D00F-482F-A234-EE3061417A17}" srcOrd="0" destOrd="0" presId="urn:microsoft.com/office/officeart/2005/8/layout/orgChart1"/>
    <dgm:cxn modelId="{6726A04B-E55F-1E40-B8E4-E37BE9F7E4BF}" type="presParOf" srcId="{340040DE-2407-4395-B58D-7A1163776084}" destId="{F096EAB4-1503-439A-9BE5-A730C1F50082}" srcOrd="1" destOrd="0" presId="urn:microsoft.com/office/officeart/2005/8/layout/orgChart1"/>
    <dgm:cxn modelId="{564D5445-68AB-5242-B55E-DDA8F106C9F0}" type="presParOf" srcId="{38BB5F05-08FB-4923-92AE-FD3FD500809D}" destId="{F9480D77-E79A-4B58-A4B8-208D4DAC9AB8}" srcOrd="1" destOrd="0" presId="urn:microsoft.com/office/officeart/2005/8/layout/orgChart1"/>
    <dgm:cxn modelId="{005C9600-53B5-1144-862A-CE63EC7F8C62}" type="presParOf" srcId="{38BB5F05-08FB-4923-92AE-FD3FD500809D}" destId="{E64EDD47-C321-4D5C-A383-8ED464AC35DA}" srcOrd="2" destOrd="0" presId="urn:microsoft.com/office/officeart/2005/8/layout/orgChart1"/>
    <dgm:cxn modelId="{96A3D473-2983-E143-81D5-4B2030087EE6}" type="presParOf" srcId="{7C07D758-F00F-49C7-BD9C-6C2FF1BC63F0}" destId="{299403F6-22A6-4654-98A7-A22307582FB1}" srcOrd="2" destOrd="0" presId="urn:microsoft.com/office/officeart/2005/8/layout/orgChart1"/>
    <dgm:cxn modelId="{511C7648-512D-CC4D-9964-8C67FC91A145}" type="presParOf" srcId="{7C07D758-F00F-49C7-BD9C-6C2FF1BC63F0}" destId="{8458770C-0DCF-4EEE-89F6-FE39EBEFA767}" srcOrd="3" destOrd="0" presId="urn:microsoft.com/office/officeart/2005/8/layout/orgChart1"/>
    <dgm:cxn modelId="{020DFE3D-DA6B-994D-B48C-C4CEB8D8B3C7}" type="presParOf" srcId="{8458770C-0DCF-4EEE-89F6-FE39EBEFA767}" destId="{CC710DCC-CD23-4619-B492-42DF0CFB9360}" srcOrd="0" destOrd="0" presId="urn:microsoft.com/office/officeart/2005/8/layout/orgChart1"/>
    <dgm:cxn modelId="{F00D89BB-D899-1E4F-BB29-8DA9D55360F9}" type="presParOf" srcId="{CC710DCC-CD23-4619-B492-42DF0CFB9360}" destId="{2BB70C6B-5EA4-4FC0-B849-6866B58F4F29}" srcOrd="0" destOrd="0" presId="urn:microsoft.com/office/officeart/2005/8/layout/orgChart1"/>
    <dgm:cxn modelId="{038A2106-B380-CB4D-8F19-6CA4CA71E04F}" type="presParOf" srcId="{CC710DCC-CD23-4619-B492-42DF0CFB9360}" destId="{7EB9D890-7DEC-454D-8AA8-4FD64B909D6F}" srcOrd="1" destOrd="0" presId="urn:microsoft.com/office/officeart/2005/8/layout/orgChart1"/>
    <dgm:cxn modelId="{5BCA76DA-E5E9-074E-94EC-1DA86F2C753F}" type="presParOf" srcId="{8458770C-0DCF-4EEE-89F6-FE39EBEFA767}" destId="{35FC9CC4-4DF5-49F6-A2CB-5EE03E58A4AE}" srcOrd="1" destOrd="0" presId="urn:microsoft.com/office/officeart/2005/8/layout/orgChart1"/>
    <dgm:cxn modelId="{5274045A-7E59-EE46-845E-D53DA8A4CC76}" type="presParOf" srcId="{35FC9CC4-4DF5-49F6-A2CB-5EE03E58A4AE}" destId="{B57F4F8F-DC75-4DB1-BC78-2D9500D338FE}" srcOrd="0" destOrd="0" presId="urn:microsoft.com/office/officeart/2005/8/layout/orgChart1"/>
    <dgm:cxn modelId="{5A4ACDF7-D2A4-4941-B834-D5DAF6919917}" type="presParOf" srcId="{35FC9CC4-4DF5-49F6-A2CB-5EE03E58A4AE}" destId="{39CA3191-5BB5-4E6C-A12C-8571EF5ED990}" srcOrd="1" destOrd="0" presId="urn:microsoft.com/office/officeart/2005/8/layout/orgChart1"/>
    <dgm:cxn modelId="{934A9175-D5EB-AD4B-A2C4-2065FB2B1D18}" type="presParOf" srcId="{39CA3191-5BB5-4E6C-A12C-8571EF5ED990}" destId="{C6B93D8D-E989-49B4-A40E-FD5F6709FAB2}" srcOrd="0" destOrd="0" presId="urn:microsoft.com/office/officeart/2005/8/layout/orgChart1"/>
    <dgm:cxn modelId="{B22DA964-2C13-864D-9F34-A78B55868522}" type="presParOf" srcId="{C6B93D8D-E989-49B4-A40E-FD5F6709FAB2}" destId="{BF3EC6F3-2AEA-4858-8B47-4CE3B623F346}" srcOrd="0" destOrd="0" presId="urn:microsoft.com/office/officeart/2005/8/layout/orgChart1"/>
    <dgm:cxn modelId="{A3D73CE3-1F8C-4E41-AE4A-1A79FF9D075C}" type="presParOf" srcId="{C6B93D8D-E989-49B4-A40E-FD5F6709FAB2}" destId="{54946271-1A73-45A3-8C0A-F2217589B411}" srcOrd="1" destOrd="0" presId="urn:microsoft.com/office/officeart/2005/8/layout/orgChart1"/>
    <dgm:cxn modelId="{5995B28F-DE14-734C-8D56-E3E8335E2C6B}" type="presParOf" srcId="{39CA3191-5BB5-4E6C-A12C-8571EF5ED990}" destId="{701BED2C-A69B-4233-8E27-C5BCA734DDC8}" srcOrd="1" destOrd="0" presId="urn:microsoft.com/office/officeart/2005/8/layout/orgChart1"/>
    <dgm:cxn modelId="{AE5305A6-18D3-5448-9DA1-EA44D1CC0A11}" type="presParOf" srcId="{39CA3191-5BB5-4E6C-A12C-8571EF5ED990}" destId="{73C5D247-177C-4FAA-8C50-8766DAE38306}" srcOrd="2" destOrd="0" presId="urn:microsoft.com/office/officeart/2005/8/layout/orgChart1"/>
    <dgm:cxn modelId="{D9F05F8F-9E49-DE4A-980D-7734F11FEFA5}" type="presParOf" srcId="{35FC9CC4-4DF5-49F6-A2CB-5EE03E58A4AE}" destId="{967E201F-8470-410B-962E-260B211B7D77}" srcOrd="2" destOrd="0" presId="urn:microsoft.com/office/officeart/2005/8/layout/orgChart1"/>
    <dgm:cxn modelId="{7A931D62-CD65-D540-A679-AB3F508AAC2E}" type="presParOf" srcId="{35FC9CC4-4DF5-49F6-A2CB-5EE03E58A4AE}" destId="{4558C0BC-973B-46F9-9360-EA72C6C336C3}" srcOrd="3" destOrd="0" presId="urn:microsoft.com/office/officeart/2005/8/layout/orgChart1"/>
    <dgm:cxn modelId="{770722B3-F7E4-F44E-B8FB-8865E4EFC9CD}" type="presParOf" srcId="{4558C0BC-973B-46F9-9360-EA72C6C336C3}" destId="{CDB963A0-4D0D-43F5-BEC2-3FA0E8FCD6D8}" srcOrd="0" destOrd="0" presId="urn:microsoft.com/office/officeart/2005/8/layout/orgChart1"/>
    <dgm:cxn modelId="{6A31F59D-9861-464B-AB49-D27E1DE8D9AB}" type="presParOf" srcId="{CDB963A0-4D0D-43F5-BEC2-3FA0E8FCD6D8}" destId="{A4970198-332D-4922-9E85-214142F9023A}" srcOrd="0" destOrd="0" presId="urn:microsoft.com/office/officeart/2005/8/layout/orgChart1"/>
    <dgm:cxn modelId="{AC080B84-387F-9248-B017-0E270D8FADBF}" type="presParOf" srcId="{CDB963A0-4D0D-43F5-BEC2-3FA0E8FCD6D8}" destId="{EDB44D88-7EA7-49CD-8EA5-C0054401D4AF}" srcOrd="1" destOrd="0" presId="urn:microsoft.com/office/officeart/2005/8/layout/orgChart1"/>
    <dgm:cxn modelId="{94F7EC45-8318-6544-A6C7-604410E53144}" type="presParOf" srcId="{4558C0BC-973B-46F9-9360-EA72C6C336C3}" destId="{F7D7770D-A672-44BF-BF19-94C1AB25D374}" srcOrd="1" destOrd="0" presId="urn:microsoft.com/office/officeart/2005/8/layout/orgChart1"/>
    <dgm:cxn modelId="{060640FE-FD84-C54F-A266-55972A97E175}" type="presParOf" srcId="{4558C0BC-973B-46F9-9360-EA72C6C336C3}" destId="{B14FE4A8-4F50-4C55-902C-E7D18E15F592}" srcOrd="2" destOrd="0" presId="urn:microsoft.com/office/officeart/2005/8/layout/orgChart1"/>
    <dgm:cxn modelId="{5E4D3406-3C08-9840-A4BA-E4FA878957C8}" type="presParOf" srcId="{8458770C-0DCF-4EEE-89F6-FE39EBEFA767}" destId="{844C142A-4161-4077-98DD-43B308A6F572}" srcOrd="2" destOrd="0" presId="urn:microsoft.com/office/officeart/2005/8/layout/orgChart1"/>
    <dgm:cxn modelId="{BFCCD3B5-6A68-D64B-B17B-C730E2ABA482}" type="presParOf" srcId="{7C07D758-F00F-49C7-BD9C-6C2FF1BC63F0}" destId="{5B02B62C-F588-46CA-A46A-2CAE55D49AE1}" srcOrd="4" destOrd="0" presId="urn:microsoft.com/office/officeart/2005/8/layout/orgChart1"/>
    <dgm:cxn modelId="{4D95084E-542A-954C-9273-C148B3ACD581}" type="presParOf" srcId="{7C07D758-F00F-49C7-BD9C-6C2FF1BC63F0}" destId="{BC760B6C-DC30-405E-AC59-769F6E39C81D}" srcOrd="5" destOrd="0" presId="urn:microsoft.com/office/officeart/2005/8/layout/orgChart1"/>
    <dgm:cxn modelId="{97CE9D40-3EA5-9448-BBA9-928C8D9548FC}" type="presParOf" srcId="{BC760B6C-DC30-405E-AC59-769F6E39C81D}" destId="{12E61F25-C3AA-429F-B3FF-4D56C25383B8}" srcOrd="0" destOrd="0" presId="urn:microsoft.com/office/officeart/2005/8/layout/orgChart1"/>
    <dgm:cxn modelId="{72DBF45C-D9A8-834F-AF3D-0048FC884266}" type="presParOf" srcId="{12E61F25-C3AA-429F-B3FF-4D56C25383B8}" destId="{A55B0F5E-B95B-4648-935D-9DE5DD9126FB}" srcOrd="0" destOrd="0" presId="urn:microsoft.com/office/officeart/2005/8/layout/orgChart1"/>
    <dgm:cxn modelId="{12746DE9-B93A-7E48-A106-D9E1F4E2418D}" type="presParOf" srcId="{12E61F25-C3AA-429F-B3FF-4D56C25383B8}" destId="{6CAB489E-A0BA-4ABC-82D6-D092900731BF}" srcOrd="1" destOrd="0" presId="urn:microsoft.com/office/officeart/2005/8/layout/orgChart1"/>
    <dgm:cxn modelId="{A5986B33-6E33-0B46-8AB3-743058769E4D}" type="presParOf" srcId="{BC760B6C-DC30-405E-AC59-769F6E39C81D}" destId="{5CBAB8A2-E33A-428B-AE81-783A59C7A887}" srcOrd="1" destOrd="0" presId="urn:microsoft.com/office/officeart/2005/8/layout/orgChart1"/>
    <dgm:cxn modelId="{85E5DBEB-8FE5-9342-B70C-40DBB0FF71EA}" type="presParOf" srcId="{BC760B6C-DC30-405E-AC59-769F6E39C81D}" destId="{9565618B-4716-4215-A3CF-A498E8169184}" srcOrd="2" destOrd="0" presId="urn:microsoft.com/office/officeart/2005/8/layout/orgChart1"/>
    <dgm:cxn modelId="{EEA22184-FF37-9644-8B12-BD3106F2E0FA}" type="presParOf" srcId="{6264DD8F-EEDA-4693-9FCB-B5A2E2CD9904}" destId="{1F93C666-744B-4E95-88C5-2DCFABE072DA}" srcOrd="2" destOrd="0" presId="urn:microsoft.com/office/officeart/2005/8/layout/orgChart1"/>
    <dgm:cxn modelId="{3D56BAC7-0FCF-7E4A-8C33-4FFAEB310F12}" type="presParOf" srcId="{4C59F188-C261-4AE8-B900-F66083E25BD3}" destId="{C64A18AB-2222-4368-8475-D65661A5A5D4}" srcOrd="2" destOrd="0" presId="urn:microsoft.com/office/officeart/2005/8/layout/orgChart1"/>
    <dgm:cxn modelId="{464A9E7C-0A15-3443-A6A4-771E2819A63B}" type="presParOf" srcId="{4C59F188-C261-4AE8-B900-F66083E25BD3}" destId="{EFBBBFE1-3BC6-4C2B-B2A8-E95108459D4E}" srcOrd="3" destOrd="0" presId="urn:microsoft.com/office/officeart/2005/8/layout/orgChart1"/>
    <dgm:cxn modelId="{D8AABB9A-9E49-8E48-9CF2-7214AEB89269}" type="presParOf" srcId="{EFBBBFE1-3BC6-4C2B-B2A8-E95108459D4E}" destId="{1F0EC293-ADB3-4176-9EF1-322ACBB1A976}" srcOrd="0" destOrd="0" presId="urn:microsoft.com/office/officeart/2005/8/layout/orgChart1"/>
    <dgm:cxn modelId="{1AC6FA3F-A46B-244B-BCCB-D50260DC86DD}" type="presParOf" srcId="{1F0EC293-ADB3-4176-9EF1-322ACBB1A976}" destId="{8DA3A50E-45BA-4EAB-887D-2A1711D99EB4}" srcOrd="0" destOrd="0" presId="urn:microsoft.com/office/officeart/2005/8/layout/orgChart1"/>
    <dgm:cxn modelId="{1BD46DC7-4191-3943-8D46-A88960DE6792}" type="presParOf" srcId="{1F0EC293-ADB3-4176-9EF1-322ACBB1A976}" destId="{9179D519-559A-4069-B30F-115A3100CD78}" srcOrd="1" destOrd="0" presId="urn:microsoft.com/office/officeart/2005/8/layout/orgChart1"/>
    <dgm:cxn modelId="{3E264517-3C8A-454F-A25C-57F9A74DA368}" type="presParOf" srcId="{EFBBBFE1-3BC6-4C2B-B2A8-E95108459D4E}" destId="{7BB23759-6834-45BD-B000-C93FDF64A20E}" srcOrd="1" destOrd="0" presId="urn:microsoft.com/office/officeart/2005/8/layout/orgChart1"/>
    <dgm:cxn modelId="{40F722D8-2EC8-154F-BDC3-59D249D3447C}" type="presParOf" srcId="{EFBBBFE1-3BC6-4C2B-B2A8-E95108459D4E}" destId="{386F0C8C-B3CC-4504-8EC2-ED314B69F025}" srcOrd="2" destOrd="0" presId="urn:microsoft.com/office/officeart/2005/8/layout/orgChart1"/>
    <dgm:cxn modelId="{4515EEB7-BEE6-9945-85EF-FB05A0CF0239}" type="presParOf" srcId="{4C59F188-C261-4AE8-B900-F66083E25BD3}" destId="{CF3FE635-6F21-401F-B7F8-87F5A1F21249}" srcOrd="4" destOrd="0" presId="urn:microsoft.com/office/officeart/2005/8/layout/orgChart1"/>
    <dgm:cxn modelId="{37E5FE45-D456-1A4F-8C4A-3DFB655E5297}" type="presParOf" srcId="{4C59F188-C261-4AE8-B900-F66083E25BD3}" destId="{B7BA399F-4BBF-46CE-AC7D-242CA8F5A5F4}" srcOrd="5" destOrd="0" presId="urn:microsoft.com/office/officeart/2005/8/layout/orgChart1"/>
    <dgm:cxn modelId="{4EFE437D-C76F-AC48-AC8A-77C5AD5FA45F}" type="presParOf" srcId="{B7BA399F-4BBF-46CE-AC7D-242CA8F5A5F4}" destId="{A9AC92DF-A6A1-4737-9BDC-8428DF512FD9}" srcOrd="0" destOrd="0" presId="urn:microsoft.com/office/officeart/2005/8/layout/orgChart1"/>
    <dgm:cxn modelId="{22F4B119-42A6-5F4A-8D72-5D643918F56F}" type="presParOf" srcId="{A9AC92DF-A6A1-4737-9BDC-8428DF512FD9}" destId="{084A3AF5-E496-4A16-820F-5488D6568893}" srcOrd="0" destOrd="0" presId="urn:microsoft.com/office/officeart/2005/8/layout/orgChart1"/>
    <dgm:cxn modelId="{A6DCF158-D311-8E4B-B407-E5BCAE76DD2E}" type="presParOf" srcId="{A9AC92DF-A6A1-4737-9BDC-8428DF512FD9}" destId="{6AFC273D-EA88-4C63-BDE2-D8346E353F21}" srcOrd="1" destOrd="0" presId="urn:microsoft.com/office/officeart/2005/8/layout/orgChart1"/>
    <dgm:cxn modelId="{09ED1FD8-C1ED-F74C-91D9-33715E71ECDC}" type="presParOf" srcId="{B7BA399F-4BBF-46CE-AC7D-242CA8F5A5F4}" destId="{6CB77FEC-DEA1-45A5-9C45-B60AACBB9213}" srcOrd="1" destOrd="0" presId="urn:microsoft.com/office/officeart/2005/8/layout/orgChart1"/>
    <dgm:cxn modelId="{CAF7F3CF-DE61-A947-B4CA-27CFAEE13009}" type="presParOf" srcId="{B7BA399F-4BBF-46CE-AC7D-242CA8F5A5F4}" destId="{0D8F5EEC-C804-426C-B36E-BAFE89A60C37}" srcOrd="2" destOrd="0" presId="urn:microsoft.com/office/officeart/2005/8/layout/orgChart1"/>
    <dgm:cxn modelId="{95485CD4-987D-254D-BA5B-3A7A302460B8}" type="presParOf" srcId="{4C59F188-C261-4AE8-B900-F66083E25BD3}" destId="{34B74AC6-85E5-4C09-A500-EC462B8DE59E}" srcOrd="6" destOrd="0" presId="urn:microsoft.com/office/officeart/2005/8/layout/orgChart1"/>
    <dgm:cxn modelId="{D9796C64-9CAE-2943-8F9E-6C1D92BBC00A}" type="presParOf" srcId="{4C59F188-C261-4AE8-B900-F66083E25BD3}" destId="{2026F4C6-56D0-4AB0-95BE-C59433FF21D6}" srcOrd="7" destOrd="0" presId="urn:microsoft.com/office/officeart/2005/8/layout/orgChart1"/>
    <dgm:cxn modelId="{83E609B7-D2F1-2240-8C07-467B10869D13}" type="presParOf" srcId="{2026F4C6-56D0-4AB0-95BE-C59433FF21D6}" destId="{DEAF0033-F486-44A1-9EDB-5A88C5E6E4E7}" srcOrd="0" destOrd="0" presId="urn:microsoft.com/office/officeart/2005/8/layout/orgChart1"/>
    <dgm:cxn modelId="{B71B0BD0-FA3D-EE47-8484-B815BE8A8818}" type="presParOf" srcId="{DEAF0033-F486-44A1-9EDB-5A88C5E6E4E7}" destId="{98EF9326-34A1-41B0-BF67-274E1910CC3A}" srcOrd="0" destOrd="0" presId="urn:microsoft.com/office/officeart/2005/8/layout/orgChart1"/>
    <dgm:cxn modelId="{600CA2A5-5DC2-B149-8BF8-C49F373C2ACF}" type="presParOf" srcId="{DEAF0033-F486-44A1-9EDB-5A88C5E6E4E7}" destId="{665CD86B-575A-4DBD-9AC2-9700F3F2CFD5}" srcOrd="1" destOrd="0" presId="urn:microsoft.com/office/officeart/2005/8/layout/orgChart1"/>
    <dgm:cxn modelId="{FD5DE96A-2CF7-F44E-B4E7-CA8B88791B91}" type="presParOf" srcId="{2026F4C6-56D0-4AB0-95BE-C59433FF21D6}" destId="{D0C91157-7733-4B43-9881-D9C3684F8D62}" srcOrd="1" destOrd="0" presId="urn:microsoft.com/office/officeart/2005/8/layout/orgChart1"/>
    <dgm:cxn modelId="{97D4CD88-E016-0640-9BBF-9727C6C4210F}" type="presParOf" srcId="{2026F4C6-56D0-4AB0-95BE-C59433FF21D6}" destId="{FEC25EB2-F075-4264-88AA-3BF3B7F4E329}" srcOrd="2" destOrd="0" presId="urn:microsoft.com/office/officeart/2005/8/layout/orgChart1"/>
    <dgm:cxn modelId="{F4D470A7-172D-3749-A954-BF1C153657BA}" type="presParOf" srcId="{AA158B18-AD3B-43E0-B2C2-FDAFD726A247}" destId="{31E754DC-1552-4F7E-BDB3-65F22CC53B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74AC6-85E5-4C09-A500-EC462B8DE59E}">
      <dsp:nvSpPr>
        <dsp:cNvPr id="0" name=""/>
        <dsp:cNvSpPr/>
      </dsp:nvSpPr>
      <dsp:spPr>
        <a:xfrm>
          <a:off x="5260032" y="739419"/>
          <a:ext cx="2771727" cy="304945"/>
        </a:xfrm>
        <a:custGeom>
          <a:avLst/>
          <a:gdLst/>
          <a:ahLst/>
          <a:cxnLst/>
          <a:rect l="0" t="0" r="0" b="0"/>
          <a:pathLst>
            <a:path>
              <a:moveTo>
                <a:pt x="0" y="0"/>
              </a:moveTo>
              <a:lnTo>
                <a:pt x="0" y="152472"/>
              </a:lnTo>
              <a:lnTo>
                <a:pt x="2771727" y="152472"/>
              </a:lnTo>
              <a:lnTo>
                <a:pt x="2771727" y="30494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FE635-6F21-401F-B7F8-87F5A1F21249}">
      <dsp:nvSpPr>
        <dsp:cNvPr id="0" name=""/>
        <dsp:cNvSpPr/>
      </dsp:nvSpPr>
      <dsp:spPr>
        <a:xfrm>
          <a:off x="5260032" y="739419"/>
          <a:ext cx="878532" cy="304945"/>
        </a:xfrm>
        <a:custGeom>
          <a:avLst/>
          <a:gdLst/>
          <a:ahLst/>
          <a:cxnLst/>
          <a:rect l="0" t="0" r="0" b="0"/>
          <a:pathLst>
            <a:path>
              <a:moveTo>
                <a:pt x="0" y="0"/>
              </a:moveTo>
              <a:lnTo>
                <a:pt x="0" y="152472"/>
              </a:lnTo>
              <a:lnTo>
                <a:pt x="878532" y="152472"/>
              </a:lnTo>
              <a:lnTo>
                <a:pt x="878532" y="30494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4A18AB-2222-4368-8475-D65661A5A5D4}">
      <dsp:nvSpPr>
        <dsp:cNvPr id="0" name=""/>
        <dsp:cNvSpPr/>
      </dsp:nvSpPr>
      <dsp:spPr>
        <a:xfrm>
          <a:off x="4245370" y="739419"/>
          <a:ext cx="1014661" cy="304945"/>
        </a:xfrm>
        <a:custGeom>
          <a:avLst/>
          <a:gdLst/>
          <a:ahLst/>
          <a:cxnLst/>
          <a:rect l="0" t="0" r="0" b="0"/>
          <a:pathLst>
            <a:path>
              <a:moveTo>
                <a:pt x="1014661" y="0"/>
              </a:moveTo>
              <a:lnTo>
                <a:pt x="1014661" y="152472"/>
              </a:lnTo>
              <a:lnTo>
                <a:pt x="0" y="152472"/>
              </a:lnTo>
              <a:lnTo>
                <a:pt x="0" y="30494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2B62C-F588-46CA-A46A-2CAE55D49AE1}">
      <dsp:nvSpPr>
        <dsp:cNvPr id="0" name=""/>
        <dsp:cNvSpPr/>
      </dsp:nvSpPr>
      <dsp:spPr>
        <a:xfrm>
          <a:off x="2488304" y="1770424"/>
          <a:ext cx="1757065" cy="304945"/>
        </a:xfrm>
        <a:custGeom>
          <a:avLst/>
          <a:gdLst/>
          <a:ahLst/>
          <a:cxnLst/>
          <a:rect l="0" t="0" r="0" b="0"/>
          <a:pathLst>
            <a:path>
              <a:moveTo>
                <a:pt x="0" y="0"/>
              </a:moveTo>
              <a:lnTo>
                <a:pt x="0" y="152472"/>
              </a:lnTo>
              <a:lnTo>
                <a:pt x="1757065" y="152472"/>
              </a:lnTo>
              <a:lnTo>
                <a:pt x="1757065" y="30494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E201F-8470-410B-962E-260B211B7D77}">
      <dsp:nvSpPr>
        <dsp:cNvPr id="0" name=""/>
        <dsp:cNvSpPr/>
      </dsp:nvSpPr>
      <dsp:spPr>
        <a:xfrm>
          <a:off x="1907456" y="2801430"/>
          <a:ext cx="217818" cy="1698980"/>
        </a:xfrm>
        <a:custGeom>
          <a:avLst/>
          <a:gdLst/>
          <a:ahLst/>
          <a:cxnLst/>
          <a:rect l="0" t="0" r="0" b="0"/>
          <a:pathLst>
            <a:path>
              <a:moveTo>
                <a:pt x="0" y="0"/>
              </a:moveTo>
              <a:lnTo>
                <a:pt x="0" y="1698980"/>
              </a:lnTo>
              <a:lnTo>
                <a:pt x="217818" y="169898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F4F8F-DC75-4DB1-BC78-2D9500D338FE}">
      <dsp:nvSpPr>
        <dsp:cNvPr id="0" name=""/>
        <dsp:cNvSpPr/>
      </dsp:nvSpPr>
      <dsp:spPr>
        <a:xfrm>
          <a:off x="1907456" y="2801430"/>
          <a:ext cx="217818" cy="667975"/>
        </a:xfrm>
        <a:custGeom>
          <a:avLst/>
          <a:gdLst/>
          <a:ahLst/>
          <a:cxnLst/>
          <a:rect l="0" t="0" r="0" b="0"/>
          <a:pathLst>
            <a:path>
              <a:moveTo>
                <a:pt x="0" y="0"/>
              </a:moveTo>
              <a:lnTo>
                <a:pt x="0" y="667975"/>
              </a:lnTo>
              <a:lnTo>
                <a:pt x="217818" y="66797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403F6-22A6-4654-98A7-A22307582FB1}">
      <dsp:nvSpPr>
        <dsp:cNvPr id="0" name=""/>
        <dsp:cNvSpPr/>
      </dsp:nvSpPr>
      <dsp:spPr>
        <a:xfrm>
          <a:off x="2442584" y="1770424"/>
          <a:ext cx="91440" cy="304945"/>
        </a:xfrm>
        <a:custGeom>
          <a:avLst/>
          <a:gdLst/>
          <a:ahLst/>
          <a:cxnLst/>
          <a:rect l="0" t="0" r="0" b="0"/>
          <a:pathLst>
            <a:path>
              <a:moveTo>
                <a:pt x="45720" y="0"/>
              </a:moveTo>
              <a:lnTo>
                <a:pt x="45720" y="30494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B137F4-B38A-4F3C-925E-7A2C870B52A8}">
      <dsp:nvSpPr>
        <dsp:cNvPr id="0" name=""/>
        <dsp:cNvSpPr/>
      </dsp:nvSpPr>
      <dsp:spPr>
        <a:xfrm>
          <a:off x="731238" y="1770424"/>
          <a:ext cx="1757065" cy="304945"/>
        </a:xfrm>
        <a:custGeom>
          <a:avLst/>
          <a:gdLst/>
          <a:ahLst/>
          <a:cxnLst/>
          <a:rect l="0" t="0" r="0" b="0"/>
          <a:pathLst>
            <a:path>
              <a:moveTo>
                <a:pt x="1757065" y="0"/>
              </a:moveTo>
              <a:lnTo>
                <a:pt x="1757065" y="152472"/>
              </a:lnTo>
              <a:lnTo>
                <a:pt x="0" y="152472"/>
              </a:lnTo>
              <a:lnTo>
                <a:pt x="0" y="30494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C6663-88D6-4451-85B6-BAE4C22B5491}">
      <dsp:nvSpPr>
        <dsp:cNvPr id="0" name=""/>
        <dsp:cNvSpPr/>
      </dsp:nvSpPr>
      <dsp:spPr>
        <a:xfrm>
          <a:off x="2488304" y="739419"/>
          <a:ext cx="2771727" cy="304945"/>
        </a:xfrm>
        <a:custGeom>
          <a:avLst/>
          <a:gdLst/>
          <a:ahLst/>
          <a:cxnLst/>
          <a:rect l="0" t="0" r="0" b="0"/>
          <a:pathLst>
            <a:path>
              <a:moveTo>
                <a:pt x="2771727" y="0"/>
              </a:moveTo>
              <a:lnTo>
                <a:pt x="2771727" y="152472"/>
              </a:lnTo>
              <a:lnTo>
                <a:pt x="0" y="152472"/>
              </a:lnTo>
              <a:lnTo>
                <a:pt x="0" y="30494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3E7DD-BE12-42BA-999B-0E29179BC22A}">
      <dsp:nvSpPr>
        <dsp:cNvPr id="0" name=""/>
        <dsp:cNvSpPr/>
      </dsp:nvSpPr>
      <dsp:spPr>
        <a:xfrm>
          <a:off x="4533972" y="13358"/>
          <a:ext cx="1452120" cy="72606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CAASPP</a:t>
          </a:r>
        </a:p>
      </dsp:txBody>
      <dsp:txXfrm>
        <a:off x="4533972" y="13358"/>
        <a:ext cx="1452120" cy="726060"/>
      </dsp:txXfrm>
    </dsp:sp>
    <dsp:sp modelId="{0AABF96E-5412-4F54-A326-D4ECC2A773E7}">
      <dsp:nvSpPr>
        <dsp:cNvPr id="0" name=""/>
        <dsp:cNvSpPr/>
      </dsp:nvSpPr>
      <dsp:spPr>
        <a:xfrm>
          <a:off x="1762244" y="1044364"/>
          <a:ext cx="1452120" cy="72606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Smarter Balanced Assessments</a:t>
          </a:r>
        </a:p>
      </dsp:txBody>
      <dsp:txXfrm>
        <a:off x="1762244" y="1044364"/>
        <a:ext cx="1452120" cy="726060"/>
      </dsp:txXfrm>
    </dsp:sp>
    <dsp:sp modelId="{46A088A0-D00F-482F-A234-EE3061417A17}">
      <dsp:nvSpPr>
        <dsp:cNvPr id="0" name=""/>
        <dsp:cNvSpPr/>
      </dsp:nvSpPr>
      <dsp:spPr>
        <a:xfrm>
          <a:off x="5178" y="2075369"/>
          <a:ext cx="1452120" cy="72606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Summative Assessments</a:t>
          </a:r>
        </a:p>
      </dsp:txBody>
      <dsp:txXfrm>
        <a:off x="5178" y="2075369"/>
        <a:ext cx="1452120" cy="726060"/>
      </dsp:txXfrm>
    </dsp:sp>
    <dsp:sp modelId="{2BB70C6B-5EA4-4FC0-B849-6866B58F4F29}">
      <dsp:nvSpPr>
        <dsp:cNvPr id="0" name=""/>
        <dsp:cNvSpPr/>
      </dsp:nvSpPr>
      <dsp:spPr>
        <a:xfrm>
          <a:off x="1762244" y="2075369"/>
          <a:ext cx="1452120" cy="726060"/>
        </a:xfrm>
        <a:prstGeom prst="rect">
          <a:avLst/>
        </a:prstGeom>
        <a:solidFill>
          <a:schemeClr val="accent6">
            <a:lumMod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Interim Assessments</a:t>
          </a:r>
        </a:p>
      </dsp:txBody>
      <dsp:txXfrm>
        <a:off x="1762244" y="2075369"/>
        <a:ext cx="1452120" cy="726060"/>
      </dsp:txXfrm>
    </dsp:sp>
    <dsp:sp modelId="{BF3EC6F3-2AEA-4858-8B47-4CE3B623F346}">
      <dsp:nvSpPr>
        <dsp:cNvPr id="0" name=""/>
        <dsp:cNvSpPr/>
      </dsp:nvSpPr>
      <dsp:spPr>
        <a:xfrm>
          <a:off x="2125274" y="3106375"/>
          <a:ext cx="1452120" cy="726060"/>
        </a:xfrm>
        <a:prstGeom prst="rect">
          <a:avLst/>
        </a:prstGeom>
        <a:solidFill>
          <a:schemeClr val="accent6">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Interim Assessment Blocks (IAB)</a:t>
          </a:r>
        </a:p>
      </dsp:txBody>
      <dsp:txXfrm>
        <a:off x="2125274" y="3106375"/>
        <a:ext cx="1452120" cy="726060"/>
      </dsp:txXfrm>
    </dsp:sp>
    <dsp:sp modelId="{A4970198-332D-4922-9E85-214142F9023A}">
      <dsp:nvSpPr>
        <dsp:cNvPr id="0" name=""/>
        <dsp:cNvSpPr/>
      </dsp:nvSpPr>
      <dsp:spPr>
        <a:xfrm>
          <a:off x="2125274" y="4137380"/>
          <a:ext cx="1452120" cy="726060"/>
        </a:xfrm>
        <a:prstGeom prst="rect">
          <a:avLst/>
        </a:prstGeom>
        <a:solidFill>
          <a:schemeClr val="accent6">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Interim Comprehensive Assessments (ICA)</a:t>
          </a:r>
        </a:p>
      </dsp:txBody>
      <dsp:txXfrm>
        <a:off x="2125274" y="4137380"/>
        <a:ext cx="1452120" cy="726060"/>
      </dsp:txXfrm>
    </dsp:sp>
    <dsp:sp modelId="{A55B0F5E-B95B-4648-935D-9DE5DD9126FB}">
      <dsp:nvSpPr>
        <dsp:cNvPr id="0" name=""/>
        <dsp:cNvSpPr/>
      </dsp:nvSpPr>
      <dsp:spPr>
        <a:xfrm>
          <a:off x="3519310" y="2075369"/>
          <a:ext cx="1452120" cy="72606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Digital Library</a:t>
          </a:r>
        </a:p>
      </dsp:txBody>
      <dsp:txXfrm>
        <a:off x="3519310" y="2075369"/>
        <a:ext cx="1452120" cy="726060"/>
      </dsp:txXfrm>
    </dsp:sp>
    <dsp:sp modelId="{8DA3A50E-45BA-4EAB-887D-2A1711D99EB4}">
      <dsp:nvSpPr>
        <dsp:cNvPr id="0" name=""/>
        <dsp:cNvSpPr/>
      </dsp:nvSpPr>
      <dsp:spPr>
        <a:xfrm>
          <a:off x="3519310" y="1044364"/>
          <a:ext cx="1452120" cy="72606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California Alternate Assessment (CAA)</a:t>
          </a:r>
        </a:p>
      </dsp:txBody>
      <dsp:txXfrm>
        <a:off x="3519310" y="1044364"/>
        <a:ext cx="1452120" cy="726060"/>
      </dsp:txXfrm>
    </dsp:sp>
    <dsp:sp modelId="{084A3AF5-E496-4A16-820F-5488D6568893}">
      <dsp:nvSpPr>
        <dsp:cNvPr id="0" name=""/>
        <dsp:cNvSpPr/>
      </dsp:nvSpPr>
      <dsp:spPr>
        <a:xfrm>
          <a:off x="5276376" y="1044364"/>
          <a:ext cx="1724378" cy="72606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California Science Test (CAST)</a:t>
          </a:r>
        </a:p>
        <a:p>
          <a:pPr lvl="0" algn="ctr" defTabSz="488950">
            <a:lnSpc>
              <a:spcPct val="90000"/>
            </a:lnSpc>
            <a:spcBef>
              <a:spcPct val="0"/>
            </a:spcBef>
            <a:spcAft>
              <a:spcPct val="35000"/>
            </a:spcAft>
          </a:pPr>
          <a:r>
            <a:rPr lang="en-US" sz="1100" kern="1200" dirty="0"/>
            <a:t>Pilot Test</a:t>
          </a:r>
        </a:p>
        <a:p>
          <a:pPr lvl="0" algn="ctr" defTabSz="488950">
            <a:lnSpc>
              <a:spcPct val="90000"/>
            </a:lnSpc>
            <a:spcBef>
              <a:spcPct val="0"/>
            </a:spcBef>
            <a:spcAft>
              <a:spcPct val="35000"/>
            </a:spcAft>
          </a:pPr>
          <a:r>
            <a:rPr lang="en-US" sz="1100" kern="1200" dirty="0"/>
            <a:t>3/20 – 6/last day of school</a:t>
          </a:r>
        </a:p>
      </dsp:txBody>
      <dsp:txXfrm>
        <a:off x="5276376" y="1044364"/>
        <a:ext cx="1724378" cy="726060"/>
      </dsp:txXfrm>
    </dsp:sp>
    <dsp:sp modelId="{98EF9326-34A1-41B0-BF67-274E1910CC3A}">
      <dsp:nvSpPr>
        <dsp:cNvPr id="0" name=""/>
        <dsp:cNvSpPr/>
      </dsp:nvSpPr>
      <dsp:spPr>
        <a:xfrm>
          <a:off x="7305699" y="1044364"/>
          <a:ext cx="1452120" cy="72606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Standards-Based Test in Spanish (STS)</a:t>
          </a:r>
        </a:p>
      </dsp:txBody>
      <dsp:txXfrm>
        <a:off x="7305699" y="1044364"/>
        <a:ext cx="1452120" cy="7260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a:lstStyle/>
          <a:p>
            <a:fld id="{A7959C71-B73A-49FF-9308-B24F710812B5}" type="datetimeFigureOut">
              <a:rPr lang="en-US" smtClean="0"/>
              <a:pPr/>
              <a:t>12/16/16</a:t>
            </a:fld>
            <a:endParaRPr lang="en-US" dirty="0"/>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a:lstStyle/>
          <a:p>
            <a:fld id="{D6790D8E-0C56-4F61-9B17-7A387442778A}" type="slidenum">
              <a:rPr lang="en-US" smtClean="0"/>
              <a:pPr/>
              <a:t>‹#›</a:t>
            </a:fld>
            <a:endParaRPr lang="en-US" dirty="0"/>
          </a:p>
        </p:txBody>
      </p:sp>
    </p:spTree>
    <p:extLst>
      <p:ext uri="{BB962C8B-B14F-4D97-AF65-F5344CB8AC3E}">
        <p14:creationId xmlns:p14="http://schemas.microsoft.com/office/powerpoint/2010/main" val="152712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a:lstStyle/>
          <a:p>
            <a:fld id="{5468FC2B-D455-4AC4-9C5E-9317124768F4}" type="datetimeFigureOut">
              <a:rPr lang="en-US" smtClean="0"/>
              <a:pPr/>
              <a:t>12/16/16</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a:normAutofit/>
          </a:bodyPr>
          <a:lstStyle/>
          <a:p>
            <a:pPr lvl="0"/>
            <a:r>
              <a:rPr lang="en-US" noProof="1"/>
              <a:t>Click to edit Master text styles</a:t>
            </a:r>
            <a:endParaRPr lang="en-US"/>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a:lstStyle/>
          <a:p>
            <a:fld id="{1399807D-D128-4837-BF84-5EA633F317AE}" type="slidenum">
              <a:rPr lang="en-US" smtClean="0"/>
              <a:pPr/>
              <a:t>‹#›</a:t>
            </a:fld>
            <a:endParaRPr lang="en-US" dirty="0"/>
          </a:p>
        </p:txBody>
      </p:sp>
    </p:spTree>
    <p:extLst>
      <p:ext uri="{BB962C8B-B14F-4D97-AF65-F5344CB8AC3E}">
        <p14:creationId xmlns:p14="http://schemas.microsoft.com/office/powerpoint/2010/main" val="205142641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12/16/16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29531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18</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19</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20</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a:p>
        </p:txBody>
      </p:sp>
      <p:sp>
        <p:nvSpPr>
          <p:cNvPr id="4" name="Slide Number Placeholder 3"/>
          <p:cNvSpPr>
            <a:spLocks noGrp="1"/>
          </p:cNvSpPr>
          <p:nvPr>
            <p:ph type="sldNum" sz="quarter" idx="10"/>
          </p:nvPr>
        </p:nvSpPr>
        <p:spPr/>
        <p:txBody>
          <a:bodyPr lIns="91435" tIns="45717" rIns="91435" bIns="45717"/>
          <a:lstStyle/>
          <a:p>
            <a:fld id="{66DA0179-13A6-4397-A667-99E451554B1A}" type="slidenum">
              <a:rPr lang="en-US" smtClean="0"/>
              <a:pPr/>
              <a:t>21</a:t>
            </a:fld>
            <a:endParaRPr lang="en-US"/>
          </a:p>
        </p:txBody>
      </p:sp>
    </p:spTree>
    <p:extLst>
      <p:ext uri="{BB962C8B-B14F-4D97-AF65-F5344CB8AC3E}">
        <p14:creationId xmlns:p14="http://schemas.microsoft.com/office/powerpoint/2010/main" val="224517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a:p>
        </p:txBody>
      </p:sp>
      <p:sp>
        <p:nvSpPr>
          <p:cNvPr id="4" name="Slide Number Placeholder 3"/>
          <p:cNvSpPr>
            <a:spLocks noGrp="1"/>
          </p:cNvSpPr>
          <p:nvPr>
            <p:ph type="sldNum" sz="quarter" idx="10"/>
          </p:nvPr>
        </p:nvSpPr>
        <p:spPr/>
        <p:txBody>
          <a:bodyPr lIns="91435" tIns="45717" rIns="91435" bIns="45717"/>
          <a:lstStyle/>
          <a:p>
            <a:fld id="{66DA0179-13A6-4397-A667-99E451554B1A}" type="slidenum">
              <a:rPr lang="en-US" smtClean="0"/>
              <a:pPr/>
              <a:t>22</a:t>
            </a:fld>
            <a:endParaRPr lang="en-US"/>
          </a:p>
        </p:txBody>
      </p:sp>
    </p:spTree>
    <p:extLst>
      <p:ext uri="{BB962C8B-B14F-4D97-AF65-F5344CB8AC3E}">
        <p14:creationId xmlns:p14="http://schemas.microsoft.com/office/powerpoint/2010/main" val="224517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a:p>
        </p:txBody>
      </p:sp>
      <p:sp>
        <p:nvSpPr>
          <p:cNvPr id="4" name="Slide Number Placeholder 3"/>
          <p:cNvSpPr>
            <a:spLocks noGrp="1"/>
          </p:cNvSpPr>
          <p:nvPr>
            <p:ph type="sldNum" sz="quarter" idx="10"/>
          </p:nvPr>
        </p:nvSpPr>
        <p:spPr/>
        <p:txBody>
          <a:bodyPr lIns="91435" tIns="45717" rIns="91435" bIns="45717"/>
          <a:lstStyle/>
          <a:p>
            <a:fld id="{66DA0179-13A6-4397-A667-99E451554B1A}" type="slidenum">
              <a:rPr lang="en-US" smtClean="0"/>
              <a:pPr/>
              <a:t>24</a:t>
            </a:fld>
            <a:endParaRPr lang="en-US"/>
          </a:p>
        </p:txBody>
      </p:sp>
    </p:spTree>
    <p:extLst>
      <p:ext uri="{BB962C8B-B14F-4D97-AF65-F5344CB8AC3E}">
        <p14:creationId xmlns:p14="http://schemas.microsoft.com/office/powerpoint/2010/main" val="85771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a:p>
        </p:txBody>
      </p:sp>
      <p:sp>
        <p:nvSpPr>
          <p:cNvPr id="4" name="Slide Number Placeholder 3"/>
          <p:cNvSpPr>
            <a:spLocks noGrp="1"/>
          </p:cNvSpPr>
          <p:nvPr>
            <p:ph type="sldNum" sz="quarter" idx="10"/>
          </p:nvPr>
        </p:nvSpPr>
        <p:spPr/>
        <p:txBody>
          <a:bodyPr lIns="91435" tIns="45717" rIns="91435" bIns="45717"/>
          <a:lstStyle/>
          <a:p>
            <a:fld id="{66DA0179-13A6-4397-A667-99E451554B1A}" type="slidenum">
              <a:rPr lang="en-US" smtClean="0"/>
              <a:pPr/>
              <a:t>25</a:t>
            </a:fld>
            <a:endParaRPr lang="en-US"/>
          </a:p>
        </p:txBody>
      </p:sp>
    </p:spTree>
    <p:extLst>
      <p:ext uri="{BB962C8B-B14F-4D97-AF65-F5344CB8AC3E}">
        <p14:creationId xmlns:p14="http://schemas.microsoft.com/office/powerpoint/2010/main" val="85771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2400">
                <a:solidFill>
                  <a:schemeClr val="tx1"/>
                </a:solidFill>
                <a:latin typeface="Times New Roman" pitchFamily="18" charset="0"/>
                <a:cs typeface="Arial" charset="0"/>
              </a:defRPr>
            </a:lvl1pPr>
            <a:lvl2pPr marL="737255" indent="-283559" defTabSz="924719">
              <a:defRPr sz="2400">
                <a:solidFill>
                  <a:schemeClr val="tx1"/>
                </a:solidFill>
                <a:latin typeface="Times New Roman" pitchFamily="18" charset="0"/>
                <a:cs typeface="Arial" charset="0"/>
              </a:defRPr>
            </a:lvl2pPr>
            <a:lvl3pPr marL="1134238" indent="-226848" defTabSz="924719">
              <a:defRPr sz="2400">
                <a:solidFill>
                  <a:schemeClr val="tx1"/>
                </a:solidFill>
                <a:latin typeface="Times New Roman" pitchFamily="18" charset="0"/>
                <a:cs typeface="Arial" charset="0"/>
              </a:defRPr>
            </a:lvl3pPr>
            <a:lvl4pPr marL="1587932" indent="-226848" defTabSz="924719">
              <a:defRPr sz="2400">
                <a:solidFill>
                  <a:schemeClr val="tx1"/>
                </a:solidFill>
                <a:latin typeface="Times New Roman" pitchFamily="18" charset="0"/>
                <a:cs typeface="Arial" charset="0"/>
              </a:defRPr>
            </a:lvl4pPr>
            <a:lvl5pPr marL="2041628" indent="-226848" defTabSz="924719">
              <a:defRPr sz="2400">
                <a:solidFill>
                  <a:schemeClr val="tx1"/>
                </a:solidFill>
                <a:latin typeface="Times New Roman" pitchFamily="18" charset="0"/>
                <a:cs typeface="Arial" charset="0"/>
              </a:defRPr>
            </a:lvl5pPr>
            <a:lvl6pPr marL="2495323" indent="-226848" defTabSz="924719" eaLnBrk="0" fontAlgn="base" hangingPunct="0">
              <a:spcBef>
                <a:spcPct val="0"/>
              </a:spcBef>
              <a:spcAft>
                <a:spcPct val="0"/>
              </a:spcAft>
              <a:defRPr sz="2400">
                <a:solidFill>
                  <a:schemeClr val="tx1"/>
                </a:solidFill>
                <a:latin typeface="Times New Roman" pitchFamily="18" charset="0"/>
                <a:cs typeface="Arial" charset="0"/>
              </a:defRPr>
            </a:lvl6pPr>
            <a:lvl7pPr marL="2949017" indent="-226848" defTabSz="924719" eaLnBrk="0" fontAlgn="base" hangingPunct="0">
              <a:spcBef>
                <a:spcPct val="0"/>
              </a:spcBef>
              <a:spcAft>
                <a:spcPct val="0"/>
              </a:spcAft>
              <a:defRPr sz="2400">
                <a:solidFill>
                  <a:schemeClr val="tx1"/>
                </a:solidFill>
                <a:latin typeface="Times New Roman" pitchFamily="18" charset="0"/>
                <a:cs typeface="Arial" charset="0"/>
              </a:defRPr>
            </a:lvl7pPr>
            <a:lvl8pPr marL="3402713" indent="-226848" defTabSz="924719" eaLnBrk="0" fontAlgn="base" hangingPunct="0">
              <a:spcBef>
                <a:spcPct val="0"/>
              </a:spcBef>
              <a:spcAft>
                <a:spcPct val="0"/>
              </a:spcAft>
              <a:defRPr sz="2400">
                <a:solidFill>
                  <a:schemeClr val="tx1"/>
                </a:solidFill>
                <a:latin typeface="Times New Roman" pitchFamily="18" charset="0"/>
                <a:cs typeface="Arial" charset="0"/>
              </a:defRPr>
            </a:lvl8pPr>
            <a:lvl9pPr marL="3856408" indent="-226848" defTabSz="924719" eaLnBrk="0" fontAlgn="base" hangingPunct="0">
              <a:spcBef>
                <a:spcPct val="0"/>
              </a:spcBef>
              <a:spcAft>
                <a:spcPct val="0"/>
              </a:spcAft>
              <a:defRPr sz="2400">
                <a:solidFill>
                  <a:schemeClr val="tx1"/>
                </a:solidFill>
                <a:latin typeface="Times New Roman" pitchFamily="18" charset="0"/>
                <a:cs typeface="Arial" charset="0"/>
              </a:defRPr>
            </a:lvl9pPr>
          </a:lstStyle>
          <a:p>
            <a:fld id="{D1616471-EF91-4940-BC92-1D46316ED220}" type="slidenum">
              <a:rPr lang="en-US" altLang="en-US" sz="1200"/>
              <a:pPr/>
              <a:t>29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42138">
              <a:spcBef>
                <a:spcPct val="30000"/>
              </a:spcBef>
              <a:defRPr sz="1200">
                <a:solidFill>
                  <a:schemeClr val="tx1"/>
                </a:solidFill>
                <a:latin typeface="Times" panose="02020603050405020304" pitchFamily="18" charset="0"/>
                <a:ea typeface="ＭＳ Ｐゴシック" panose="020B0600070205080204" pitchFamily="34" charset="-128"/>
              </a:defRPr>
            </a:lvl1pPr>
            <a:lvl2pPr marL="751144" indent="-288901" defTabSz="942138">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5602" indent="-231122" defTabSz="942138">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7844" indent="-231122" defTabSz="942138">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0087" indent="-231122" defTabSz="942138">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2328" indent="-231122" defTabSz="942138"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04567" indent="-231122" defTabSz="942138"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66809" indent="-231122" defTabSz="942138"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29052" indent="-231122" defTabSz="942138"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EBE5470-C4F1-4891-98B6-73BB618B13F2}" type="slidenum">
              <a:rPr lang="en-US" altLang="en-US" smtClean="0">
                <a:solidFill>
                  <a:srgbClr val="000054"/>
                </a:solidFill>
                <a:latin typeface="Arial" panose="020B0604020202020204" pitchFamily="34" charset="0"/>
              </a:rPr>
              <a:pPr>
                <a:spcBef>
                  <a:spcPct val="0"/>
                </a:spcBef>
              </a:pPr>
              <a:t>30</a:t>
            </a:fld>
            <a:endParaRPr lang="en-US" altLang="en-US" dirty="0">
              <a:solidFill>
                <a:srgbClr val="000054"/>
              </a:solidFill>
              <a:latin typeface="Arial" panose="020B0604020202020204" pitchFamily="34" charset="0"/>
            </a:endParaRPr>
          </a:p>
        </p:txBody>
      </p:sp>
    </p:spTree>
    <p:extLst>
      <p:ext uri="{BB962C8B-B14F-4D97-AF65-F5344CB8AC3E}">
        <p14:creationId xmlns:p14="http://schemas.microsoft.com/office/powerpoint/2010/main" val="288666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64">
              <a:spcBef>
                <a:spcPct val="30000"/>
              </a:spcBef>
              <a:defRPr sz="1200">
                <a:solidFill>
                  <a:schemeClr val="tx1"/>
                </a:solidFill>
                <a:latin typeface="Times" panose="02020603050405020304" pitchFamily="18" charset="0"/>
                <a:ea typeface="ＭＳ Ｐゴシック" panose="020B0600070205080204" pitchFamily="34" charset="-128"/>
              </a:defRPr>
            </a:lvl1pPr>
            <a:lvl2pPr marL="751165" indent="-288909" defTabSz="942164">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5636"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7890"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0147"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2400"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0465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66909"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2916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EBE5470-C4F1-4891-98B6-73BB618B13F2}" type="slidenum">
              <a:rPr lang="en-US" altLang="en-US" smtClean="0">
                <a:solidFill>
                  <a:srgbClr val="000054"/>
                </a:solidFill>
                <a:latin typeface="Arial" panose="020B0604020202020204" pitchFamily="34" charset="0"/>
              </a:rPr>
              <a:pPr>
                <a:spcBef>
                  <a:spcPct val="0"/>
                </a:spcBef>
              </a:pPr>
              <a:t>31</a:t>
            </a:fld>
            <a:endParaRPr lang="en-US" altLang="en-US" dirty="0">
              <a:solidFill>
                <a:srgbClr val="000054"/>
              </a:solidFill>
              <a:latin typeface="Arial" panose="020B0604020202020204" pitchFamily="34" charset="0"/>
            </a:endParaRPr>
          </a:p>
        </p:txBody>
      </p:sp>
    </p:spTree>
    <p:extLst>
      <p:ext uri="{BB962C8B-B14F-4D97-AF65-F5344CB8AC3E}">
        <p14:creationId xmlns:p14="http://schemas.microsoft.com/office/powerpoint/2010/main" val="288666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a:p>
        </p:txBody>
      </p:sp>
      <p:sp>
        <p:nvSpPr>
          <p:cNvPr id="4" name="Slide Number Placeholder 3"/>
          <p:cNvSpPr>
            <a:spLocks noGrp="1"/>
          </p:cNvSpPr>
          <p:nvPr>
            <p:ph type="sldNum" sz="quarter" idx="10"/>
          </p:nvPr>
        </p:nvSpPr>
        <p:spPr/>
        <p:txBody>
          <a:bodyPr lIns="91435" tIns="45717" rIns="91435" bIns="45717"/>
          <a:lstStyle/>
          <a:p>
            <a:fld id="{66DA0179-13A6-4397-A667-99E451554B1A}" type="slidenum">
              <a:rPr lang="en-US" smtClean="0"/>
              <a:pPr/>
              <a:t>4</a:t>
            </a:fld>
            <a:endParaRPr lang="en-US"/>
          </a:p>
        </p:txBody>
      </p:sp>
    </p:spTree>
    <p:extLst>
      <p:ext uri="{BB962C8B-B14F-4D97-AF65-F5344CB8AC3E}">
        <p14:creationId xmlns:p14="http://schemas.microsoft.com/office/powerpoint/2010/main" val="1057773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64">
              <a:spcBef>
                <a:spcPct val="30000"/>
              </a:spcBef>
              <a:defRPr sz="1200">
                <a:solidFill>
                  <a:schemeClr val="tx1"/>
                </a:solidFill>
                <a:latin typeface="Times" panose="02020603050405020304" pitchFamily="18" charset="0"/>
                <a:ea typeface="ＭＳ Ｐゴシック" panose="020B0600070205080204" pitchFamily="34" charset="-128"/>
              </a:defRPr>
            </a:lvl1pPr>
            <a:lvl2pPr marL="751165" indent="-288909" defTabSz="942164">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5636"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7890"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0147"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2400"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0465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66909"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2916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EBE5470-C4F1-4891-98B6-73BB618B13F2}" type="slidenum">
              <a:rPr lang="en-US" altLang="en-US" smtClean="0">
                <a:solidFill>
                  <a:srgbClr val="000054"/>
                </a:solidFill>
                <a:latin typeface="Arial" panose="020B0604020202020204" pitchFamily="34" charset="0"/>
              </a:rPr>
              <a:pPr>
                <a:spcBef>
                  <a:spcPct val="0"/>
                </a:spcBef>
              </a:pPr>
              <a:t>32</a:t>
            </a:fld>
            <a:endParaRPr lang="en-US" altLang="en-US" dirty="0">
              <a:solidFill>
                <a:srgbClr val="000054"/>
              </a:solidFill>
              <a:latin typeface="Arial" panose="020B0604020202020204" pitchFamily="34" charset="0"/>
            </a:endParaRPr>
          </a:p>
        </p:txBody>
      </p:sp>
    </p:spTree>
    <p:extLst>
      <p:ext uri="{BB962C8B-B14F-4D97-AF65-F5344CB8AC3E}">
        <p14:creationId xmlns:p14="http://schemas.microsoft.com/office/powerpoint/2010/main" val="2886669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64">
              <a:spcBef>
                <a:spcPct val="30000"/>
              </a:spcBef>
              <a:defRPr sz="1200">
                <a:solidFill>
                  <a:schemeClr val="tx1"/>
                </a:solidFill>
                <a:latin typeface="Times" panose="02020603050405020304" pitchFamily="18" charset="0"/>
                <a:ea typeface="ＭＳ Ｐゴシック" panose="020B0600070205080204" pitchFamily="34" charset="-128"/>
              </a:defRPr>
            </a:lvl1pPr>
            <a:lvl2pPr marL="751165" indent="-288909" defTabSz="942164">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5636"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7890"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0147"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2400"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0465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66909"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2916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EBE5470-C4F1-4891-98B6-73BB618B13F2}" type="slidenum">
              <a:rPr lang="en-US" altLang="en-US" smtClean="0">
                <a:solidFill>
                  <a:srgbClr val="000054"/>
                </a:solidFill>
                <a:latin typeface="Arial" panose="020B0604020202020204" pitchFamily="34" charset="0"/>
              </a:rPr>
              <a:pPr>
                <a:spcBef>
                  <a:spcPct val="0"/>
                </a:spcBef>
              </a:pPr>
              <a:t>33</a:t>
            </a:fld>
            <a:endParaRPr lang="en-US" altLang="en-US" dirty="0">
              <a:solidFill>
                <a:srgbClr val="000054"/>
              </a:solidFill>
              <a:latin typeface="Arial" panose="020B0604020202020204" pitchFamily="34" charset="0"/>
            </a:endParaRPr>
          </a:p>
        </p:txBody>
      </p:sp>
    </p:spTree>
    <p:extLst>
      <p:ext uri="{BB962C8B-B14F-4D97-AF65-F5344CB8AC3E}">
        <p14:creationId xmlns:p14="http://schemas.microsoft.com/office/powerpoint/2010/main" val="288666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64">
              <a:spcBef>
                <a:spcPct val="30000"/>
              </a:spcBef>
              <a:defRPr sz="1200">
                <a:solidFill>
                  <a:schemeClr val="tx1"/>
                </a:solidFill>
                <a:latin typeface="Times" panose="02020603050405020304" pitchFamily="18" charset="0"/>
                <a:ea typeface="ＭＳ Ｐゴシック" panose="020B0600070205080204" pitchFamily="34" charset="-128"/>
              </a:defRPr>
            </a:lvl1pPr>
            <a:lvl2pPr marL="751165" indent="-288909" defTabSz="942164">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5636"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7890"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0147" indent="-231129" defTabSz="942164">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2400"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0465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66909"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29164" indent="-231129" defTabSz="942164"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EBE5470-C4F1-4891-98B6-73BB618B13F2}" type="slidenum">
              <a:rPr lang="en-US" altLang="en-US" smtClean="0">
                <a:solidFill>
                  <a:srgbClr val="000054"/>
                </a:solidFill>
                <a:latin typeface="Arial" panose="020B0604020202020204" pitchFamily="34" charset="0"/>
              </a:rPr>
              <a:pPr>
                <a:spcBef>
                  <a:spcPct val="0"/>
                </a:spcBef>
              </a:pPr>
              <a:t>34</a:t>
            </a:fld>
            <a:endParaRPr lang="en-US" altLang="en-US" dirty="0">
              <a:solidFill>
                <a:srgbClr val="000054"/>
              </a:solidFill>
              <a:latin typeface="Arial" panose="020B0604020202020204" pitchFamily="34" charset="0"/>
            </a:endParaRPr>
          </a:p>
        </p:txBody>
      </p:sp>
    </p:spTree>
    <p:extLst>
      <p:ext uri="{BB962C8B-B14F-4D97-AF65-F5344CB8AC3E}">
        <p14:creationId xmlns:p14="http://schemas.microsoft.com/office/powerpoint/2010/main" val="2886669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2400">
                <a:solidFill>
                  <a:schemeClr val="tx1"/>
                </a:solidFill>
                <a:latin typeface="Times New Roman" pitchFamily="18" charset="0"/>
                <a:cs typeface="Arial" charset="0"/>
              </a:defRPr>
            </a:lvl1pPr>
            <a:lvl2pPr marL="737255" indent="-283559" defTabSz="924719">
              <a:defRPr sz="2400">
                <a:solidFill>
                  <a:schemeClr val="tx1"/>
                </a:solidFill>
                <a:latin typeface="Times New Roman" pitchFamily="18" charset="0"/>
                <a:cs typeface="Arial" charset="0"/>
              </a:defRPr>
            </a:lvl2pPr>
            <a:lvl3pPr marL="1134238" indent="-226848" defTabSz="924719">
              <a:defRPr sz="2400">
                <a:solidFill>
                  <a:schemeClr val="tx1"/>
                </a:solidFill>
                <a:latin typeface="Times New Roman" pitchFamily="18" charset="0"/>
                <a:cs typeface="Arial" charset="0"/>
              </a:defRPr>
            </a:lvl3pPr>
            <a:lvl4pPr marL="1587932" indent="-226848" defTabSz="924719">
              <a:defRPr sz="2400">
                <a:solidFill>
                  <a:schemeClr val="tx1"/>
                </a:solidFill>
                <a:latin typeface="Times New Roman" pitchFamily="18" charset="0"/>
                <a:cs typeface="Arial" charset="0"/>
              </a:defRPr>
            </a:lvl4pPr>
            <a:lvl5pPr marL="2041628" indent="-226848" defTabSz="924719">
              <a:defRPr sz="2400">
                <a:solidFill>
                  <a:schemeClr val="tx1"/>
                </a:solidFill>
                <a:latin typeface="Times New Roman" pitchFamily="18" charset="0"/>
                <a:cs typeface="Arial" charset="0"/>
              </a:defRPr>
            </a:lvl5pPr>
            <a:lvl6pPr marL="2495323" indent="-226848" defTabSz="924719" eaLnBrk="0" fontAlgn="base" hangingPunct="0">
              <a:spcBef>
                <a:spcPct val="0"/>
              </a:spcBef>
              <a:spcAft>
                <a:spcPct val="0"/>
              </a:spcAft>
              <a:defRPr sz="2400">
                <a:solidFill>
                  <a:schemeClr val="tx1"/>
                </a:solidFill>
                <a:latin typeface="Times New Roman" pitchFamily="18" charset="0"/>
                <a:cs typeface="Arial" charset="0"/>
              </a:defRPr>
            </a:lvl6pPr>
            <a:lvl7pPr marL="2949017" indent="-226848" defTabSz="924719" eaLnBrk="0" fontAlgn="base" hangingPunct="0">
              <a:spcBef>
                <a:spcPct val="0"/>
              </a:spcBef>
              <a:spcAft>
                <a:spcPct val="0"/>
              </a:spcAft>
              <a:defRPr sz="2400">
                <a:solidFill>
                  <a:schemeClr val="tx1"/>
                </a:solidFill>
                <a:latin typeface="Times New Roman" pitchFamily="18" charset="0"/>
                <a:cs typeface="Arial" charset="0"/>
              </a:defRPr>
            </a:lvl7pPr>
            <a:lvl8pPr marL="3402713" indent="-226848" defTabSz="924719" eaLnBrk="0" fontAlgn="base" hangingPunct="0">
              <a:spcBef>
                <a:spcPct val="0"/>
              </a:spcBef>
              <a:spcAft>
                <a:spcPct val="0"/>
              </a:spcAft>
              <a:defRPr sz="2400">
                <a:solidFill>
                  <a:schemeClr val="tx1"/>
                </a:solidFill>
                <a:latin typeface="Times New Roman" pitchFamily="18" charset="0"/>
                <a:cs typeface="Arial" charset="0"/>
              </a:defRPr>
            </a:lvl8pPr>
            <a:lvl9pPr marL="3856408" indent="-226848" defTabSz="924719" eaLnBrk="0" fontAlgn="base" hangingPunct="0">
              <a:spcBef>
                <a:spcPct val="0"/>
              </a:spcBef>
              <a:spcAft>
                <a:spcPct val="0"/>
              </a:spcAft>
              <a:defRPr sz="2400">
                <a:solidFill>
                  <a:schemeClr val="tx1"/>
                </a:solidFill>
                <a:latin typeface="Times New Roman" pitchFamily="18" charset="0"/>
                <a:cs typeface="Arial" charset="0"/>
              </a:defRPr>
            </a:lvl9pPr>
          </a:lstStyle>
          <a:p>
            <a:fld id="{887E2C84-2844-40F6-9C45-285E16DD0F15}" type="slidenum">
              <a:rPr lang="en-US" altLang="en-US" sz="1200"/>
              <a:pPr/>
              <a:t>35</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defTabSz="907391">
              <a:defRPr/>
            </a:pPr>
            <a:r>
              <a:rPr lang="en-US" dirty="0">
                <a:latin typeface="Times New Roman" charset="0"/>
              </a:rPr>
              <a:t>Once</a:t>
            </a:r>
            <a:r>
              <a:rPr lang="en-US" baseline="0" dirty="0">
                <a:latin typeface="Times New Roman" charset="0"/>
              </a:rPr>
              <a:t> you log in to the interim assessment hand scoring system, the home page or the page you land on is called the Response List and it looks like this. Your Response List can be many pages long depending on how many tests have been administered and how many student responses are in the system that require local scoring.</a:t>
            </a:r>
            <a:endParaRPr lang="en-US" dirty="0">
              <a:latin typeface="Times New Roman" charset="0"/>
            </a:endParaRPr>
          </a:p>
          <a:p>
            <a:endParaRPr lang="en-US"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2400">
                <a:solidFill>
                  <a:schemeClr val="tx1"/>
                </a:solidFill>
                <a:latin typeface="Times New Roman" pitchFamily="18" charset="0"/>
                <a:cs typeface="Arial" charset="0"/>
              </a:defRPr>
            </a:lvl1pPr>
            <a:lvl2pPr marL="737255" indent="-283559" defTabSz="924719">
              <a:defRPr sz="2400">
                <a:solidFill>
                  <a:schemeClr val="tx1"/>
                </a:solidFill>
                <a:latin typeface="Times New Roman" pitchFamily="18" charset="0"/>
                <a:cs typeface="Arial" charset="0"/>
              </a:defRPr>
            </a:lvl2pPr>
            <a:lvl3pPr marL="1134238" indent="-226848" defTabSz="924719">
              <a:defRPr sz="2400">
                <a:solidFill>
                  <a:schemeClr val="tx1"/>
                </a:solidFill>
                <a:latin typeface="Times New Roman" pitchFamily="18" charset="0"/>
                <a:cs typeface="Arial" charset="0"/>
              </a:defRPr>
            </a:lvl3pPr>
            <a:lvl4pPr marL="1587932" indent="-226848" defTabSz="924719">
              <a:defRPr sz="2400">
                <a:solidFill>
                  <a:schemeClr val="tx1"/>
                </a:solidFill>
                <a:latin typeface="Times New Roman" pitchFamily="18" charset="0"/>
                <a:cs typeface="Arial" charset="0"/>
              </a:defRPr>
            </a:lvl4pPr>
            <a:lvl5pPr marL="2041628" indent="-226848" defTabSz="924719">
              <a:defRPr sz="2400">
                <a:solidFill>
                  <a:schemeClr val="tx1"/>
                </a:solidFill>
                <a:latin typeface="Times New Roman" pitchFamily="18" charset="0"/>
                <a:cs typeface="Arial" charset="0"/>
              </a:defRPr>
            </a:lvl5pPr>
            <a:lvl6pPr marL="2495323" indent="-226848" defTabSz="924719" eaLnBrk="0" fontAlgn="base" hangingPunct="0">
              <a:spcBef>
                <a:spcPct val="0"/>
              </a:spcBef>
              <a:spcAft>
                <a:spcPct val="0"/>
              </a:spcAft>
              <a:defRPr sz="2400">
                <a:solidFill>
                  <a:schemeClr val="tx1"/>
                </a:solidFill>
                <a:latin typeface="Times New Roman" pitchFamily="18" charset="0"/>
                <a:cs typeface="Arial" charset="0"/>
              </a:defRPr>
            </a:lvl6pPr>
            <a:lvl7pPr marL="2949017" indent="-226848" defTabSz="924719" eaLnBrk="0" fontAlgn="base" hangingPunct="0">
              <a:spcBef>
                <a:spcPct val="0"/>
              </a:spcBef>
              <a:spcAft>
                <a:spcPct val="0"/>
              </a:spcAft>
              <a:defRPr sz="2400">
                <a:solidFill>
                  <a:schemeClr val="tx1"/>
                </a:solidFill>
                <a:latin typeface="Times New Roman" pitchFamily="18" charset="0"/>
                <a:cs typeface="Arial" charset="0"/>
              </a:defRPr>
            </a:lvl7pPr>
            <a:lvl8pPr marL="3402713" indent="-226848" defTabSz="924719" eaLnBrk="0" fontAlgn="base" hangingPunct="0">
              <a:spcBef>
                <a:spcPct val="0"/>
              </a:spcBef>
              <a:spcAft>
                <a:spcPct val="0"/>
              </a:spcAft>
              <a:defRPr sz="2400">
                <a:solidFill>
                  <a:schemeClr val="tx1"/>
                </a:solidFill>
                <a:latin typeface="Times New Roman" pitchFamily="18" charset="0"/>
                <a:cs typeface="Arial" charset="0"/>
              </a:defRPr>
            </a:lvl8pPr>
            <a:lvl9pPr marL="3856408" indent="-226848" defTabSz="924719" eaLnBrk="0" fontAlgn="base" hangingPunct="0">
              <a:spcBef>
                <a:spcPct val="0"/>
              </a:spcBef>
              <a:spcAft>
                <a:spcPct val="0"/>
              </a:spcAft>
              <a:defRPr sz="2400">
                <a:solidFill>
                  <a:schemeClr val="tx1"/>
                </a:solidFill>
                <a:latin typeface="Times New Roman" pitchFamily="18" charset="0"/>
                <a:cs typeface="Arial" charset="0"/>
              </a:defRPr>
            </a:lvl9pPr>
          </a:lstStyle>
          <a:p>
            <a:fld id="{5CCF7C7C-FDCC-4280-BC2B-A8A193E0D753}" type="slidenum">
              <a:rPr lang="en-US" altLang="en-US" sz="1200"/>
              <a:pPr/>
              <a:t>36</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dirty="0">
                <a:latin typeface="Times New Roman" charset="0"/>
              </a:rPr>
              <a:t>Once you select the Score button to the right of a response, the system will take you to the scoring screen which looks like this. At the top of the screen, and not visible here,</a:t>
            </a:r>
            <a:r>
              <a:rPr lang="en-US" baseline="0" dirty="0">
                <a:latin typeface="Times New Roman" charset="0"/>
              </a:rPr>
              <a:t> is the status of the item (scored, tentatively scored), session ID, student name, etc. Then you see the rubric and number of points possible, and boxes to insert scores or a pull-down menu to select one of the condition codes. On this same screen toward the bottom of the page, although not visible here, you can see the prompt and the student response. Please note the link to Exemplar and Training Guides. We’re going to come back to these in just a few minutes, but note that for every item, you are provided with exemplars and a training guide which can be downloaded and printed to support with the scoring.</a:t>
            </a:r>
            <a:endParaRPr lang="en-US" dirty="0">
              <a:latin typeface="Times New Roman" charset="0"/>
            </a:endParaRPr>
          </a:p>
          <a:p>
            <a:endParaRPr lang="en-US"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2400">
                <a:solidFill>
                  <a:schemeClr val="tx1"/>
                </a:solidFill>
                <a:latin typeface="Times New Roman" pitchFamily="18" charset="0"/>
                <a:cs typeface="Arial" charset="0"/>
              </a:defRPr>
            </a:lvl1pPr>
            <a:lvl2pPr marL="737255" indent="-283559" defTabSz="924719">
              <a:defRPr sz="2400">
                <a:solidFill>
                  <a:schemeClr val="tx1"/>
                </a:solidFill>
                <a:latin typeface="Times New Roman" pitchFamily="18" charset="0"/>
                <a:cs typeface="Arial" charset="0"/>
              </a:defRPr>
            </a:lvl2pPr>
            <a:lvl3pPr marL="1134238" indent="-226848" defTabSz="924719">
              <a:defRPr sz="2400">
                <a:solidFill>
                  <a:schemeClr val="tx1"/>
                </a:solidFill>
                <a:latin typeface="Times New Roman" pitchFamily="18" charset="0"/>
                <a:cs typeface="Arial" charset="0"/>
              </a:defRPr>
            </a:lvl3pPr>
            <a:lvl4pPr marL="1587932" indent="-226848" defTabSz="924719">
              <a:defRPr sz="2400">
                <a:solidFill>
                  <a:schemeClr val="tx1"/>
                </a:solidFill>
                <a:latin typeface="Times New Roman" pitchFamily="18" charset="0"/>
                <a:cs typeface="Arial" charset="0"/>
              </a:defRPr>
            </a:lvl4pPr>
            <a:lvl5pPr marL="2041628" indent="-226848" defTabSz="924719">
              <a:defRPr sz="2400">
                <a:solidFill>
                  <a:schemeClr val="tx1"/>
                </a:solidFill>
                <a:latin typeface="Times New Roman" pitchFamily="18" charset="0"/>
                <a:cs typeface="Arial" charset="0"/>
              </a:defRPr>
            </a:lvl5pPr>
            <a:lvl6pPr marL="2495323" indent="-226848" defTabSz="924719" eaLnBrk="0" fontAlgn="base" hangingPunct="0">
              <a:spcBef>
                <a:spcPct val="0"/>
              </a:spcBef>
              <a:spcAft>
                <a:spcPct val="0"/>
              </a:spcAft>
              <a:defRPr sz="2400">
                <a:solidFill>
                  <a:schemeClr val="tx1"/>
                </a:solidFill>
                <a:latin typeface="Times New Roman" pitchFamily="18" charset="0"/>
                <a:cs typeface="Arial" charset="0"/>
              </a:defRPr>
            </a:lvl6pPr>
            <a:lvl7pPr marL="2949017" indent="-226848" defTabSz="924719" eaLnBrk="0" fontAlgn="base" hangingPunct="0">
              <a:spcBef>
                <a:spcPct val="0"/>
              </a:spcBef>
              <a:spcAft>
                <a:spcPct val="0"/>
              </a:spcAft>
              <a:defRPr sz="2400">
                <a:solidFill>
                  <a:schemeClr val="tx1"/>
                </a:solidFill>
                <a:latin typeface="Times New Roman" pitchFamily="18" charset="0"/>
                <a:cs typeface="Arial" charset="0"/>
              </a:defRPr>
            </a:lvl7pPr>
            <a:lvl8pPr marL="3402713" indent="-226848" defTabSz="924719" eaLnBrk="0" fontAlgn="base" hangingPunct="0">
              <a:spcBef>
                <a:spcPct val="0"/>
              </a:spcBef>
              <a:spcAft>
                <a:spcPct val="0"/>
              </a:spcAft>
              <a:defRPr sz="2400">
                <a:solidFill>
                  <a:schemeClr val="tx1"/>
                </a:solidFill>
                <a:latin typeface="Times New Roman" pitchFamily="18" charset="0"/>
                <a:cs typeface="Arial" charset="0"/>
              </a:defRPr>
            </a:lvl8pPr>
            <a:lvl9pPr marL="3856408" indent="-226848" defTabSz="924719" eaLnBrk="0" fontAlgn="base" hangingPunct="0">
              <a:spcBef>
                <a:spcPct val="0"/>
              </a:spcBef>
              <a:spcAft>
                <a:spcPct val="0"/>
              </a:spcAft>
              <a:defRPr sz="2400">
                <a:solidFill>
                  <a:schemeClr val="tx1"/>
                </a:solidFill>
                <a:latin typeface="Times New Roman" pitchFamily="18" charset="0"/>
                <a:cs typeface="Arial" charset="0"/>
              </a:defRPr>
            </a:lvl9pPr>
          </a:lstStyle>
          <a:p>
            <a:fld id="{5CCF7C7C-FDCC-4280-BC2B-A8A193E0D753}" type="slidenum">
              <a:rPr lang="en-US" altLang="en-US" sz="1200"/>
              <a:pPr/>
              <a:t>37</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dirty="0"/>
              <a:t>Here is a snapshot of where</a:t>
            </a:r>
            <a:r>
              <a:rPr lang="en-US" baseline="0" dirty="0"/>
              <a:t> the Exemplars and Training Guides are located. If you select either of these links, you can download the document. You can also print them for use in preparing for scoring or for use in a more collaborative training for scoring.</a:t>
            </a:r>
          </a:p>
          <a:p>
            <a:pPr defTabSz="921728">
              <a:defRPr/>
            </a:pPr>
            <a:r>
              <a:rPr lang="en-US" dirty="0"/>
              <a:t>Every effort was made to make sure these materials are consistent across subjects, grades, and item types. The materials are designed to be teacher-friendly. </a:t>
            </a:r>
            <a:r>
              <a:rPr lang="en-US" baseline="0" dirty="0"/>
              <a:t>These materials can also be downloaded and used in a facilitated professional development opportunity with LEA CAASPP coordinators, site coordinators, or test administrators, who have all signed the required security agreements or affidavits.</a:t>
            </a:r>
            <a:endParaRPr 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2400">
                <a:solidFill>
                  <a:schemeClr val="tx1"/>
                </a:solidFill>
                <a:latin typeface="Times New Roman" pitchFamily="18" charset="0"/>
                <a:cs typeface="Arial" charset="0"/>
              </a:defRPr>
            </a:lvl1pPr>
            <a:lvl2pPr marL="737255" indent="-283559" defTabSz="924719">
              <a:defRPr sz="2400">
                <a:solidFill>
                  <a:schemeClr val="tx1"/>
                </a:solidFill>
                <a:latin typeface="Times New Roman" pitchFamily="18" charset="0"/>
                <a:cs typeface="Arial" charset="0"/>
              </a:defRPr>
            </a:lvl2pPr>
            <a:lvl3pPr marL="1134238" indent="-226848" defTabSz="924719">
              <a:defRPr sz="2400">
                <a:solidFill>
                  <a:schemeClr val="tx1"/>
                </a:solidFill>
                <a:latin typeface="Times New Roman" pitchFamily="18" charset="0"/>
                <a:cs typeface="Arial" charset="0"/>
              </a:defRPr>
            </a:lvl3pPr>
            <a:lvl4pPr marL="1587932" indent="-226848" defTabSz="924719">
              <a:defRPr sz="2400">
                <a:solidFill>
                  <a:schemeClr val="tx1"/>
                </a:solidFill>
                <a:latin typeface="Times New Roman" pitchFamily="18" charset="0"/>
                <a:cs typeface="Arial" charset="0"/>
              </a:defRPr>
            </a:lvl4pPr>
            <a:lvl5pPr marL="2041628" indent="-226848" defTabSz="924719">
              <a:defRPr sz="2400">
                <a:solidFill>
                  <a:schemeClr val="tx1"/>
                </a:solidFill>
                <a:latin typeface="Times New Roman" pitchFamily="18" charset="0"/>
                <a:cs typeface="Arial" charset="0"/>
              </a:defRPr>
            </a:lvl5pPr>
            <a:lvl6pPr marL="2495323" indent="-226848" defTabSz="924719" eaLnBrk="0" fontAlgn="base" hangingPunct="0">
              <a:spcBef>
                <a:spcPct val="0"/>
              </a:spcBef>
              <a:spcAft>
                <a:spcPct val="0"/>
              </a:spcAft>
              <a:defRPr sz="2400">
                <a:solidFill>
                  <a:schemeClr val="tx1"/>
                </a:solidFill>
                <a:latin typeface="Times New Roman" pitchFamily="18" charset="0"/>
                <a:cs typeface="Arial" charset="0"/>
              </a:defRPr>
            </a:lvl6pPr>
            <a:lvl7pPr marL="2949017" indent="-226848" defTabSz="924719" eaLnBrk="0" fontAlgn="base" hangingPunct="0">
              <a:spcBef>
                <a:spcPct val="0"/>
              </a:spcBef>
              <a:spcAft>
                <a:spcPct val="0"/>
              </a:spcAft>
              <a:defRPr sz="2400">
                <a:solidFill>
                  <a:schemeClr val="tx1"/>
                </a:solidFill>
                <a:latin typeface="Times New Roman" pitchFamily="18" charset="0"/>
                <a:cs typeface="Arial" charset="0"/>
              </a:defRPr>
            </a:lvl7pPr>
            <a:lvl8pPr marL="3402713" indent="-226848" defTabSz="924719" eaLnBrk="0" fontAlgn="base" hangingPunct="0">
              <a:spcBef>
                <a:spcPct val="0"/>
              </a:spcBef>
              <a:spcAft>
                <a:spcPct val="0"/>
              </a:spcAft>
              <a:defRPr sz="2400">
                <a:solidFill>
                  <a:schemeClr val="tx1"/>
                </a:solidFill>
                <a:latin typeface="Times New Roman" pitchFamily="18" charset="0"/>
                <a:cs typeface="Arial" charset="0"/>
              </a:defRPr>
            </a:lvl8pPr>
            <a:lvl9pPr marL="3856408" indent="-226848" defTabSz="924719" eaLnBrk="0" fontAlgn="base" hangingPunct="0">
              <a:spcBef>
                <a:spcPct val="0"/>
              </a:spcBef>
              <a:spcAft>
                <a:spcPct val="0"/>
              </a:spcAft>
              <a:defRPr sz="2400">
                <a:solidFill>
                  <a:schemeClr val="tx1"/>
                </a:solidFill>
                <a:latin typeface="Times New Roman" pitchFamily="18" charset="0"/>
                <a:cs typeface="Arial" charset="0"/>
              </a:defRPr>
            </a:lvl9pPr>
          </a:lstStyle>
          <a:p>
            <a:fld id="{5CCF7C7C-FDCC-4280-BC2B-A8A193E0D753}" type="slidenum">
              <a:rPr lang="en-US" altLang="en-US" sz="1200"/>
              <a:pPr/>
              <a:t>38</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40</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18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endParaRPr lang="en-US" altLang="en-US">
              <a:cs typeface="Arial" charset="0"/>
            </a:endParaRPr>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fld id="{17A05ED3-1923-4AC9-8AEF-5E391E28B299}" type="slidenum">
              <a:rPr lang="en-US" altLang="en-US"/>
              <a:pPr/>
              <a:t>43</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18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endParaRPr lang="en-US" altLang="en-US">
              <a:cs typeface="Arial" charset="0"/>
            </a:endParaRPr>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fld id="{17A05ED3-1923-4AC9-8AEF-5E391E28B299}" type="slidenum">
              <a:rPr lang="en-US" altLang="en-US"/>
              <a:pPr/>
              <a:t>44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5</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18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endParaRPr lang="en-US" altLang="en-US">
              <a:cs typeface="Arial" charset="0"/>
            </a:endParaRPr>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fld id="{17A05ED3-1923-4AC9-8AEF-5E391E28B299}" type="slidenum">
              <a:rPr lang="en-US" altLang="en-US"/>
              <a:pPr/>
              <a:t>45</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en-US" dirty="0"/>
              <a:t>Try to break up into two slides</a:t>
            </a:r>
          </a:p>
        </p:txBody>
      </p:sp>
      <p:sp>
        <p:nvSpPr>
          <p:cNvPr id="4" name="Slide Number Placeholder 3"/>
          <p:cNvSpPr>
            <a:spLocks noGrp="1"/>
          </p:cNvSpPr>
          <p:nvPr>
            <p:ph type="sldNum" sz="quarter" idx="10"/>
          </p:nvPr>
        </p:nvSpPr>
        <p:spPr/>
        <p:txBody>
          <a:bodyPr lIns="91435" tIns="45717" rIns="91435" bIns="45717"/>
          <a:lstStyle/>
          <a:p>
            <a:fld id="{66DA0179-13A6-4397-A667-99E451554B1A}" type="slidenum">
              <a:rPr lang="en-US" smtClean="0"/>
              <a:pPr/>
              <a:t>47</a:t>
            </a:fld>
            <a:endParaRPr lang="en-US"/>
          </a:p>
        </p:txBody>
      </p:sp>
    </p:spTree>
    <p:extLst>
      <p:ext uri="{BB962C8B-B14F-4D97-AF65-F5344CB8AC3E}">
        <p14:creationId xmlns:p14="http://schemas.microsoft.com/office/powerpoint/2010/main" val="258516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en-US" dirty="0"/>
              <a:t>Try to break up into two slides</a:t>
            </a:r>
          </a:p>
        </p:txBody>
      </p:sp>
      <p:sp>
        <p:nvSpPr>
          <p:cNvPr id="4" name="Slide Number Placeholder 3"/>
          <p:cNvSpPr>
            <a:spLocks noGrp="1"/>
          </p:cNvSpPr>
          <p:nvPr>
            <p:ph type="sldNum" sz="quarter" idx="10"/>
          </p:nvPr>
        </p:nvSpPr>
        <p:spPr/>
        <p:txBody>
          <a:bodyPr lIns="91435" tIns="45717" rIns="91435" bIns="45717"/>
          <a:lstStyle/>
          <a:p>
            <a:fld id="{66DA0179-13A6-4397-A667-99E451554B1A}" type="slidenum">
              <a:rPr lang="en-US" smtClean="0"/>
              <a:pPr/>
              <a:t>48</a:t>
            </a:fld>
            <a:endParaRPr lang="en-US"/>
          </a:p>
        </p:txBody>
      </p:sp>
    </p:spTree>
    <p:extLst>
      <p:ext uri="{BB962C8B-B14F-4D97-AF65-F5344CB8AC3E}">
        <p14:creationId xmlns:p14="http://schemas.microsoft.com/office/powerpoint/2010/main" val="2585169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18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endParaRPr lang="en-US" altLang="en-US">
              <a:cs typeface="Arial" charset="0"/>
            </a:endParaRPr>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fld id="{17A05ED3-1923-4AC9-8AEF-5E391E28B299}" type="slidenum">
              <a:rPr lang="en-US" altLang="en-US"/>
              <a:pPr/>
              <a:t>49</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18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endParaRPr lang="en-US" altLang="en-US">
              <a:cs typeface="Arial" charset="0"/>
            </a:endParaRPr>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fld id="{17A05ED3-1923-4AC9-8AEF-5E391E28B299}" type="slidenum">
              <a:rPr lang="en-US" altLang="en-US"/>
              <a:pPr/>
              <a:t>50</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18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endParaRPr lang="en-US" altLang="en-US">
              <a:cs typeface="Arial" charset="0"/>
            </a:endParaRPr>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1200">
                <a:solidFill>
                  <a:schemeClr val="tx1"/>
                </a:solidFill>
                <a:latin typeface="Times New Roman" pitchFamily="18" charset="0"/>
              </a:defRPr>
            </a:lvl1pPr>
            <a:lvl2pPr marL="737255" indent="-283559" defTabSz="924719">
              <a:defRPr sz="1200">
                <a:solidFill>
                  <a:schemeClr val="tx1"/>
                </a:solidFill>
                <a:latin typeface="Times New Roman" pitchFamily="18" charset="0"/>
              </a:defRPr>
            </a:lvl2pPr>
            <a:lvl3pPr marL="1134238" indent="-226848" defTabSz="924719">
              <a:defRPr sz="1200">
                <a:solidFill>
                  <a:schemeClr val="tx1"/>
                </a:solidFill>
                <a:latin typeface="Times New Roman" pitchFamily="18" charset="0"/>
              </a:defRPr>
            </a:lvl3pPr>
            <a:lvl4pPr marL="1587932" indent="-226848" defTabSz="924719">
              <a:defRPr sz="1200">
                <a:solidFill>
                  <a:schemeClr val="tx1"/>
                </a:solidFill>
                <a:latin typeface="Times New Roman" pitchFamily="18" charset="0"/>
              </a:defRPr>
            </a:lvl4pPr>
            <a:lvl5pPr marL="2041628" indent="-226848" defTabSz="924719">
              <a:defRPr sz="1200">
                <a:solidFill>
                  <a:schemeClr val="tx1"/>
                </a:solidFill>
                <a:latin typeface="Times New Roman" pitchFamily="18" charset="0"/>
              </a:defRPr>
            </a:lvl5pPr>
            <a:lvl6pPr marL="2495323" indent="-226848" defTabSz="924719" eaLnBrk="0" fontAlgn="base" hangingPunct="0">
              <a:spcBef>
                <a:spcPct val="30000"/>
              </a:spcBef>
              <a:spcAft>
                <a:spcPct val="0"/>
              </a:spcAft>
              <a:defRPr sz="1200">
                <a:solidFill>
                  <a:schemeClr val="tx1"/>
                </a:solidFill>
                <a:latin typeface="Times New Roman" pitchFamily="18" charset="0"/>
              </a:defRPr>
            </a:lvl6pPr>
            <a:lvl7pPr marL="2949017" indent="-226848" defTabSz="924719" eaLnBrk="0" fontAlgn="base" hangingPunct="0">
              <a:spcBef>
                <a:spcPct val="30000"/>
              </a:spcBef>
              <a:spcAft>
                <a:spcPct val="0"/>
              </a:spcAft>
              <a:defRPr sz="1200">
                <a:solidFill>
                  <a:schemeClr val="tx1"/>
                </a:solidFill>
                <a:latin typeface="Times New Roman" pitchFamily="18" charset="0"/>
              </a:defRPr>
            </a:lvl7pPr>
            <a:lvl8pPr marL="3402713" indent="-226848" defTabSz="924719" eaLnBrk="0" fontAlgn="base" hangingPunct="0">
              <a:spcBef>
                <a:spcPct val="30000"/>
              </a:spcBef>
              <a:spcAft>
                <a:spcPct val="0"/>
              </a:spcAft>
              <a:defRPr sz="1200">
                <a:solidFill>
                  <a:schemeClr val="tx1"/>
                </a:solidFill>
                <a:latin typeface="Times New Roman" pitchFamily="18" charset="0"/>
              </a:defRPr>
            </a:lvl8pPr>
            <a:lvl9pPr marL="3856408" indent="-226848" defTabSz="924719" eaLnBrk="0" fontAlgn="base" hangingPunct="0">
              <a:spcBef>
                <a:spcPct val="30000"/>
              </a:spcBef>
              <a:spcAft>
                <a:spcPct val="0"/>
              </a:spcAft>
              <a:defRPr sz="1200">
                <a:solidFill>
                  <a:schemeClr val="tx1"/>
                </a:solidFill>
                <a:latin typeface="Times New Roman" pitchFamily="18" charset="0"/>
              </a:defRPr>
            </a:lvl9pPr>
          </a:lstStyle>
          <a:p>
            <a:fld id="{17A05ED3-1923-4AC9-8AEF-5E391E28B299}" type="slidenum">
              <a:rPr lang="en-US" altLang="en-US"/>
              <a:pPr/>
              <a:t>53</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defTabSz="924719">
              <a:defRPr sz="2400">
                <a:solidFill>
                  <a:schemeClr val="tx1"/>
                </a:solidFill>
                <a:latin typeface="Times New Roman" pitchFamily="18" charset="0"/>
                <a:cs typeface="Arial" charset="0"/>
              </a:defRPr>
            </a:lvl1pPr>
            <a:lvl2pPr marL="737255" indent="-283559" defTabSz="924719">
              <a:defRPr sz="2400">
                <a:solidFill>
                  <a:schemeClr val="tx1"/>
                </a:solidFill>
                <a:latin typeface="Times New Roman" pitchFamily="18" charset="0"/>
                <a:cs typeface="Arial" charset="0"/>
              </a:defRPr>
            </a:lvl2pPr>
            <a:lvl3pPr marL="1134238" indent="-226848" defTabSz="924719">
              <a:defRPr sz="2400">
                <a:solidFill>
                  <a:schemeClr val="tx1"/>
                </a:solidFill>
                <a:latin typeface="Times New Roman" pitchFamily="18" charset="0"/>
                <a:cs typeface="Arial" charset="0"/>
              </a:defRPr>
            </a:lvl3pPr>
            <a:lvl4pPr marL="1587932" indent="-226848" defTabSz="924719">
              <a:defRPr sz="2400">
                <a:solidFill>
                  <a:schemeClr val="tx1"/>
                </a:solidFill>
                <a:latin typeface="Times New Roman" pitchFamily="18" charset="0"/>
                <a:cs typeface="Arial" charset="0"/>
              </a:defRPr>
            </a:lvl4pPr>
            <a:lvl5pPr marL="2041628" indent="-226848" defTabSz="924719">
              <a:defRPr sz="2400">
                <a:solidFill>
                  <a:schemeClr val="tx1"/>
                </a:solidFill>
                <a:latin typeface="Times New Roman" pitchFamily="18" charset="0"/>
                <a:cs typeface="Arial" charset="0"/>
              </a:defRPr>
            </a:lvl5pPr>
            <a:lvl6pPr marL="2495323" indent="-226848" defTabSz="924719" eaLnBrk="0" fontAlgn="base" hangingPunct="0">
              <a:spcBef>
                <a:spcPct val="0"/>
              </a:spcBef>
              <a:spcAft>
                <a:spcPct val="0"/>
              </a:spcAft>
              <a:defRPr sz="2400">
                <a:solidFill>
                  <a:schemeClr val="tx1"/>
                </a:solidFill>
                <a:latin typeface="Times New Roman" pitchFamily="18" charset="0"/>
                <a:cs typeface="Arial" charset="0"/>
              </a:defRPr>
            </a:lvl6pPr>
            <a:lvl7pPr marL="2949017" indent="-226848" defTabSz="924719" eaLnBrk="0" fontAlgn="base" hangingPunct="0">
              <a:spcBef>
                <a:spcPct val="0"/>
              </a:spcBef>
              <a:spcAft>
                <a:spcPct val="0"/>
              </a:spcAft>
              <a:defRPr sz="2400">
                <a:solidFill>
                  <a:schemeClr val="tx1"/>
                </a:solidFill>
                <a:latin typeface="Times New Roman" pitchFamily="18" charset="0"/>
                <a:cs typeface="Arial" charset="0"/>
              </a:defRPr>
            </a:lvl7pPr>
            <a:lvl8pPr marL="3402713" indent="-226848" defTabSz="924719" eaLnBrk="0" fontAlgn="base" hangingPunct="0">
              <a:spcBef>
                <a:spcPct val="0"/>
              </a:spcBef>
              <a:spcAft>
                <a:spcPct val="0"/>
              </a:spcAft>
              <a:defRPr sz="2400">
                <a:solidFill>
                  <a:schemeClr val="tx1"/>
                </a:solidFill>
                <a:latin typeface="Times New Roman" pitchFamily="18" charset="0"/>
                <a:cs typeface="Arial" charset="0"/>
              </a:defRPr>
            </a:lvl8pPr>
            <a:lvl9pPr marL="3856408" indent="-226848" defTabSz="924719" eaLnBrk="0" fontAlgn="base" hangingPunct="0">
              <a:spcBef>
                <a:spcPct val="0"/>
              </a:spcBef>
              <a:spcAft>
                <a:spcPct val="0"/>
              </a:spcAft>
              <a:defRPr sz="2400">
                <a:solidFill>
                  <a:schemeClr val="tx1"/>
                </a:solidFill>
                <a:latin typeface="Times New Roman" pitchFamily="18" charset="0"/>
                <a:cs typeface="Arial" charset="0"/>
              </a:defRPr>
            </a:lvl9pPr>
          </a:lstStyle>
          <a:p>
            <a:fld id="{887E2C84-2844-40F6-9C45-285E16DD0F15}" type="slidenum">
              <a:rPr lang="en-US" altLang="en-US" sz="1200"/>
              <a:pPr/>
              <a:t>56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57</a:t>
            </a:fld>
            <a:endParaRPr lang="en-US" dirty="0"/>
          </a:p>
        </p:txBody>
      </p:sp>
    </p:spTree>
    <p:extLst>
      <p:ext uri="{BB962C8B-B14F-4D97-AF65-F5344CB8AC3E}">
        <p14:creationId xmlns:p14="http://schemas.microsoft.com/office/powerpoint/2010/main" val="378765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r>
              <a:rPr lang="en-US" dirty="0"/>
              <a:t>Once</a:t>
            </a:r>
            <a:r>
              <a:rPr lang="en-US" baseline="0" dirty="0"/>
              <a:t> you log in to the Interim Assessment Reporting System, this is the landing or home page.</a:t>
            </a:r>
            <a:endParaRPr lang="en-US" dirty="0"/>
          </a:p>
          <a:p>
            <a:endParaRPr lang="en-US" dirty="0"/>
          </a:p>
          <a:p>
            <a:r>
              <a:rPr lang="en-US" dirty="0"/>
              <a:t>All the LEAs in California</a:t>
            </a:r>
            <a:r>
              <a:rPr lang="en-US" baseline="0" dirty="0"/>
              <a:t> are listed on this page. You can use the search box, here to the upper right, to more quickly find your LEA instead of scrolling through the list of districts, which is displayed on the left.</a:t>
            </a:r>
          </a:p>
          <a:p>
            <a:endParaRPr lang="en-US" baseline="0" dirty="0"/>
          </a:p>
          <a:p>
            <a:r>
              <a:rPr lang="en-US" baseline="0" dirty="0"/>
              <a:t>However, one can only access data for their own LEA. Notice everything is grayed out and the words “Interim Data Only” or “No Data Available” are visible here. It is only when you go to your own LEA, and select the name of your LEA that you will navigate to a screen where you can see your results. </a:t>
            </a:r>
            <a:endParaRPr lang="en-US" dirty="0"/>
          </a:p>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58</a:t>
            </a:fld>
            <a:endParaRPr lang="en-US" dirty="0"/>
          </a:p>
        </p:txBody>
      </p:sp>
    </p:spTree>
    <p:extLst>
      <p:ext uri="{BB962C8B-B14F-4D97-AF65-F5344CB8AC3E}">
        <p14:creationId xmlns:p14="http://schemas.microsoft.com/office/powerpoint/2010/main" val="3500035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r>
              <a:rPr lang="en-US" dirty="0"/>
              <a:t>Once</a:t>
            </a:r>
            <a:r>
              <a:rPr lang="en-US" baseline="0" dirty="0"/>
              <a:t> you log in to the Interim Assessment Reporting System, this is the landing or home page.</a:t>
            </a:r>
            <a:endParaRPr lang="en-US" dirty="0"/>
          </a:p>
          <a:p>
            <a:endParaRPr lang="en-US" dirty="0"/>
          </a:p>
          <a:p>
            <a:r>
              <a:rPr lang="en-US" dirty="0"/>
              <a:t>All the LEAs in California</a:t>
            </a:r>
            <a:r>
              <a:rPr lang="en-US" baseline="0" dirty="0"/>
              <a:t> are listed on this page. You can use the search box, here to the upper right, to more quickly find your LEA instead of scrolling through the list of districts, which is displayed on the left.</a:t>
            </a:r>
          </a:p>
          <a:p>
            <a:endParaRPr lang="en-US" baseline="0" dirty="0"/>
          </a:p>
          <a:p>
            <a:r>
              <a:rPr lang="en-US" baseline="0" dirty="0"/>
              <a:t>However, one can only access data for their own LEA. Notice everything is grayed out and the words “Interim Data Only” or “No Data Available” are visible here. It is only when you go to your own LEA, and select the name of your LEA that you will navigate to a screen where you can see your results. </a:t>
            </a:r>
            <a:endParaRPr lang="en-US" dirty="0"/>
          </a:p>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59</a:t>
            </a:fld>
            <a:endParaRPr lang="en-US" dirty="0"/>
          </a:p>
        </p:txBody>
      </p:sp>
    </p:spTree>
    <p:extLst>
      <p:ext uri="{BB962C8B-B14F-4D97-AF65-F5344CB8AC3E}">
        <p14:creationId xmlns:p14="http://schemas.microsoft.com/office/powerpoint/2010/main" val="350003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12</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60</a:t>
            </a:fld>
            <a:endParaRPr lang="en-US" dirty="0"/>
          </a:p>
        </p:txBody>
      </p:sp>
    </p:spTree>
    <p:extLst>
      <p:ext uri="{BB962C8B-B14F-4D97-AF65-F5344CB8AC3E}">
        <p14:creationId xmlns:p14="http://schemas.microsoft.com/office/powerpoint/2010/main" val="3281043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61</a:t>
            </a:fld>
            <a:endParaRPr lang="en-US" dirty="0"/>
          </a:p>
        </p:txBody>
      </p:sp>
    </p:spTree>
    <p:extLst>
      <p:ext uri="{BB962C8B-B14F-4D97-AF65-F5344CB8AC3E}">
        <p14:creationId xmlns:p14="http://schemas.microsoft.com/office/powerpoint/2010/main" val="2370647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62</a:t>
            </a:fld>
            <a:endParaRPr lang="en-US" dirty="0"/>
          </a:p>
        </p:txBody>
      </p:sp>
    </p:spTree>
    <p:extLst>
      <p:ext uri="{BB962C8B-B14F-4D97-AF65-F5344CB8AC3E}">
        <p14:creationId xmlns:p14="http://schemas.microsoft.com/office/powerpoint/2010/main" val="715799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64</a:t>
            </a:fld>
            <a:endParaRPr lang="en-US" dirty="0"/>
          </a:p>
        </p:txBody>
      </p:sp>
    </p:spTree>
    <p:extLst>
      <p:ext uri="{BB962C8B-B14F-4D97-AF65-F5344CB8AC3E}">
        <p14:creationId xmlns:p14="http://schemas.microsoft.com/office/powerpoint/2010/main" val="2432942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65</a:t>
            </a:fld>
            <a:endParaRPr lang="en-US" dirty="0"/>
          </a:p>
        </p:txBody>
      </p:sp>
    </p:spTree>
    <p:extLst>
      <p:ext uri="{BB962C8B-B14F-4D97-AF65-F5344CB8AC3E}">
        <p14:creationId xmlns:p14="http://schemas.microsoft.com/office/powerpoint/2010/main" val="2432942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p>
        </p:txBody>
      </p:sp>
      <p:sp>
        <p:nvSpPr>
          <p:cNvPr id="4" name="Slide Number Placeholder 3"/>
          <p:cNvSpPr>
            <a:spLocks noGrp="1"/>
          </p:cNvSpPr>
          <p:nvPr>
            <p:ph type="sldNum" sz="quarter" idx="10"/>
          </p:nvPr>
        </p:nvSpPr>
        <p:spPr/>
        <p:txBody>
          <a:bodyPr lIns="91435" tIns="45717" rIns="91435" bIns="45717"/>
          <a:lstStyle/>
          <a:p>
            <a:fld id="{EB04DCCB-0C2F-42E2-9F79-067F87204EB2}" type="slidenum">
              <a:rPr lang="en-US" smtClean="0"/>
              <a:pPr/>
              <a:t>66</a:t>
            </a:fld>
            <a:endParaRPr lang="en-US" dirty="0"/>
          </a:p>
        </p:txBody>
      </p:sp>
    </p:spTree>
    <p:extLst>
      <p:ext uri="{BB962C8B-B14F-4D97-AF65-F5344CB8AC3E}">
        <p14:creationId xmlns:p14="http://schemas.microsoft.com/office/powerpoint/2010/main" val="2432942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75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38349973" indent="-37887733">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B7EC5842-D2B2-4BF3-AAFC-74D0263FC407}" type="slidenum">
              <a:rPr lang="en-US" altLang="en-US" sz="1200"/>
              <a:pPr/>
              <a:t>67</a:t>
            </a:fld>
            <a:endParaRPr lang="en-US" altLang="en-US" sz="1200" dirty="0"/>
          </a:p>
        </p:txBody>
      </p:sp>
    </p:spTree>
    <p:extLst>
      <p:ext uri="{BB962C8B-B14F-4D97-AF65-F5344CB8AC3E}">
        <p14:creationId xmlns:p14="http://schemas.microsoft.com/office/powerpoint/2010/main" val="274002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13</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14</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15</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16</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1300">
                <a:solidFill>
                  <a:srgbClr val="000054"/>
                </a:solidFill>
                <a:latin typeface="Arial" panose="020B0604020202020204" pitchFamily="34" charset="0"/>
                <a:ea typeface="ＭＳ Ｐゴシック" panose="020B0600070205080204" pitchFamily="34" charset="-128"/>
              </a:defRPr>
            </a:lvl1pPr>
            <a:lvl2pPr marL="751144" indent="-288901">
              <a:defRPr sz="1300">
                <a:solidFill>
                  <a:srgbClr val="000054"/>
                </a:solidFill>
                <a:latin typeface="Arial" panose="020B0604020202020204" pitchFamily="34" charset="0"/>
                <a:ea typeface="ＭＳ Ｐゴシック" panose="020B0600070205080204" pitchFamily="34" charset="-128"/>
              </a:defRPr>
            </a:lvl2pPr>
            <a:lvl3pPr marL="1155602" indent="-231122">
              <a:defRPr sz="1300">
                <a:solidFill>
                  <a:srgbClr val="000054"/>
                </a:solidFill>
                <a:latin typeface="Arial" panose="020B0604020202020204" pitchFamily="34" charset="0"/>
                <a:ea typeface="ＭＳ Ｐゴシック" panose="020B0600070205080204" pitchFamily="34" charset="-128"/>
              </a:defRPr>
            </a:lvl3pPr>
            <a:lvl4pPr marL="1617844" indent="-231122">
              <a:defRPr sz="1300">
                <a:solidFill>
                  <a:srgbClr val="000054"/>
                </a:solidFill>
                <a:latin typeface="Arial" panose="020B0604020202020204" pitchFamily="34" charset="0"/>
                <a:ea typeface="ＭＳ Ｐゴシック" panose="020B0600070205080204" pitchFamily="34" charset="-128"/>
              </a:defRPr>
            </a:lvl4pPr>
            <a:lvl5pPr marL="2080087" indent="-231122">
              <a:defRPr sz="1300">
                <a:solidFill>
                  <a:srgbClr val="000054"/>
                </a:solidFill>
                <a:latin typeface="Arial" panose="020B0604020202020204" pitchFamily="34" charset="0"/>
                <a:ea typeface="ＭＳ Ｐゴシック" panose="020B0600070205080204" pitchFamily="34" charset="-128"/>
              </a:defRPr>
            </a:lvl5pPr>
            <a:lvl6pPr marL="2542328"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6pPr>
            <a:lvl7pPr marL="3004567"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7pPr>
            <a:lvl8pPr marL="3466809"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8pPr>
            <a:lvl9pPr marL="3929052" indent="-231122" eaLnBrk="0" fontAlgn="base" hangingPunct="0">
              <a:spcBef>
                <a:spcPct val="0"/>
              </a:spcBef>
              <a:spcAft>
                <a:spcPct val="0"/>
              </a:spcAft>
              <a:defRPr sz="1300">
                <a:solidFill>
                  <a:srgbClr val="000054"/>
                </a:solidFill>
                <a:latin typeface="Arial" panose="020B0604020202020204" pitchFamily="34" charset="0"/>
                <a:ea typeface="ＭＳ Ｐゴシック" panose="020B0600070205080204" pitchFamily="34" charset="-128"/>
              </a:defRPr>
            </a:lvl9pPr>
          </a:lstStyle>
          <a:p>
            <a:fld id="{08BAC960-4F2D-475B-A637-4646D4EEB147}" type="slidenum">
              <a:rPr lang="en-US" altLang="en-US" sz="1200"/>
              <a:pPr/>
              <a:t>17</a:t>
            </a:fld>
            <a:endParaRPr lang="en-US" altLang="en-US" sz="1200" dirty="0"/>
          </a:p>
        </p:txBody>
      </p:sp>
    </p:spTree>
    <p:extLst>
      <p:ext uri="{BB962C8B-B14F-4D97-AF65-F5344CB8AC3E}">
        <p14:creationId xmlns:p14="http://schemas.microsoft.com/office/powerpoint/2010/main" val="378629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21" name="Half Frame 20"/>
          <p:cNvSpPr/>
          <p:nvPr userDrawn="1"/>
        </p:nvSpPr>
        <p:spPr>
          <a:xfrm>
            <a:off x="0" y="22967"/>
            <a:ext cx="9067800" cy="5920633"/>
          </a:xfrm>
          <a:prstGeom prst="halfFrame">
            <a:avLst>
              <a:gd name="adj1" fmla="val 29229"/>
              <a:gd name="adj2" fmla="val 38068"/>
            </a:avLst>
          </a:prstGeom>
          <a:solidFill>
            <a:schemeClr val="bg2">
              <a:lumMod val="75000"/>
            </a:schemeClr>
          </a:solidFill>
          <a:effectLst>
            <a:glow rad="228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glow rad="63500">
                  <a:schemeClr val="accent3">
                    <a:satMod val="175000"/>
                    <a:alpha val="40000"/>
                  </a:schemeClr>
                </a:glow>
              </a:effectLst>
            </a:endParaRPr>
          </a:p>
        </p:txBody>
      </p:sp>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286000" y="1828800"/>
            <a:ext cx="6477000" cy="1828800"/>
          </a:xfrm>
        </p:spPr>
        <p:txBody>
          <a:bodyPr anchor="ctr" anchorCtr="0"/>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2343150" y="3810000"/>
            <a:ext cx="6515100" cy="68580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E025733A-6E36-4873-818B-8FBF95642DF4}" type="datetime1">
              <a:rPr lang="en-US" smtClean="0">
                <a:solidFill>
                  <a:srgbClr val="FFFFFF"/>
                </a:solidFill>
              </a:rPr>
              <a:pPr algn="ctr"/>
              <a:t>12/16/16</a:t>
            </a:fld>
            <a:endParaRPr lang="en-US" sz="2000" dirty="0">
              <a:solidFill>
                <a:srgbClr val="FFFFFF"/>
              </a:solidFill>
            </a:endParaRPr>
          </a:p>
        </p:txBody>
      </p:sp>
      <p:sp>
        <p:nvSpPr>
          <p:cNvPr id="17" name="Footer Placeholder 16"/>
          <p:cNvSpPr>
            <a:spLocks noGrp="1"/>
          </p:cNvSpPr>
          <p:nvPr>
            <p:ph type="ftr" sz="quarter" idx="11"/>
          </p:nvPr>
        </p:nvSpPr>
        <p:spPr>
          <a:xfrm>
            <a:off x="2085393" y="5502275"/>
            <a:ext cx="5760720" cy="365125"/>
          </a:xfrm>
        </p:spPr>
        <p:txBody>
          <a:bodyPr/>
          <a:lstStyle>
            <a:lvl1pPr algn="r">
              <a:defRPr b="0" cap="none" spc="0">
                <a:ln>
                  <a:noFill/>
                </a:ln>
                <a:solidFill>
                  <a:schemeClr val="tx1"/>
                </a:solidFill>
                <a:effectLst/>
              </a:defRPr>
            </a:lvl1pPr>
          </a:lstStyle>
          <a:p>
            <a:endParaRPr lang="en-US" dirty="0"/>
          </a:p>
        </p:txBody>
      </p:sp>
      <p:sp>
        <p:nvSpPr>
          <p:cNvPr id="29" name="Slide Number Placeholder 28"/>
          <p:cNvSpPr>
            <a:spLocks noGrp="1"/>
          </p:cNvSpPr>
          <p:nvPr>
            <p:ph type="sldNum" sz="quarter" idx="12"/>
          </p:nvPr>
        </p:nvSpPr>
        <p:spPr>
          <a:xfrm>
            <a:off x="8001000" y="5486400"/>
            <a:ext cx="838200" cy="381000"/>
          </a:xfrm>
        </p:spPr>
        <p:txBody>
          <a:bodyPr/>
          <a:lstStyle>
            <a:lvl1pPr>
              <a:defRPr>
                <a:solidFill>
                  <a:srgbClr val="FFC000"/>
                </a:solidFill>
              </a:defRPr>
            </a:lvl1pPr>
          </a:lstStyle>
          <a:p>
            <a:fld id="{8F82E0A0-C266-4798-8C8F-B9F91E9DA37E}" type="slidenum">
              <a:rPr lang="en-US" smtClean="0"/>
              <a:pPr/>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6095999"/>
            <a:ext cx="640080" cy="612779"/>
          </a:xfrm>
          <a:prstGeom prst="rect">
            <a:avLst/>
          </a:prstGeom>
        </p:spPr>
      </p:pic>
      <p:sp>
        <p:nvSpPr>
          <p:cNvPr id="4" name="TextBox 3"/>
          <p:cNvSpPr txBox="1"/>
          <p:nvPr userDrawn="1"/>
        </p:nvSpPr>
        <p:spPr>
          <a:xfrm>
            <a:off x="3124200" y="6172200"/>
            <a:ext cx="5581650" cy="461665"/>
          </a:xfrm>
          <a:prstGeom prst="rect">
            <a:avLst/>
          </a:prstGeom>
          <a:noFill/>
        </p:spPr>
        <p:txBody>
          <a:bodyPr wrap="square" rtlCol="0">
            <a:spAutoFit/>
          </a:bodyPr>
          <a:lstStyle/>
          <a:p>
            <a:r>
              <a:rPr lang="en-US" sz="2400" dirty="0"/>
              <a:t>Los Angeles Unified School District</a:t>
            </a:r>
          </a:p>
        </p:txBody>
      </p:sp>
      <p:pic>
        <p:nvPicPr>
          <p:cNvPr id="2" name="Picture 1"/>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6200" y="143384"/>
            <a:ext cx="2011680" cy="2295016"/>
          </a:xfrm>
          <a:prstGeom prst="rect">
            <a:avLst/>
          </a:prstGeom>
        </p:spPr>
      </p:pic>
      <p:sp>
        <p:nvSpPr>
          <p:cNvPr id="5" name="TextBox 4"/>
          <p:cNvSpPr txBox="1"/>
          <p:nvPr userDrawn="1"/>
        </p:nvSpPr>
        <p:spPr>
          <a:xfrm>
            <a:off x="44662" y="1828800"/>
            <a:ext cx="2088938" cy="338554"/>
          </a:xfrm>
          <a:prstGeom prst="rect">
            <a:avLst/>
          </a:prstGeom>
          <a:noFill/>
        </p:spPr>
        <p:txBody>
          <a:bodyPr wrap="square" rtlCol="0">
            <a:spAutoFit/>
          </a:bodyPr>
          <a:lstStyle/>
          <a:p>
            <a:pPr algn="ctr"/>
            <a:r>
              <a:rPr lang="en-US" sz="1600" dirty="0">
                <a:latin typeface="Arial Narrow" panose="020B0606020202030204" pitchFamily="34" charset="0"/>
              </a:rPr>
              <a:t>Student Testing Branch</a:t>
            </a:r>
          </a:p>
        </p:txBody>
      </p:sp>
      <p:sp>
        <p:nvSpPr>
          <p:cNvPr id="22" name="Donut 21"/>
          <p:cNvSpPr/>
          <p:nvPr userDrawn="1"/>
        </p:nvSpPr>
        <p:spPr>
          <a:xfrm>
            <a:off x="228600" y="457200"/>
            <a:ext cx="1752600" cy="1359539"/>
          </a:xfrm>
          <a:prstGeom prst="donut">
            <a:avLst>
              <a:gd name="adj" fmla="val 615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grpSp>
        <p:nvGrpSpPr>
          <p:cNvPr id="7" name="Group 6"/>
          <p:cNvGrpSpPr/>
          <p:nvPr userDrawn="1"/>
        </p:nvGrpSpPr>
        <p:grpSpPr>
          <a:xfrm>
            <a:off x="-2" y="1272222"/>
            <a:ext cx="9144002" cy="244476"/>
            <a:chOff x="-2" y="1272222"/>
            <a:chExt cx="9144002" cy="244476"/>
          </a:xfrm>
        </p:grpSpPr>
        <p:sp>
          <p:nvSpPr>
            <p:cNvPr id="11" name="Rectangle 10"/>
            <p:cNvSpPr/>
            <p:nvPr userDrawn="1"/>
          </p:nvSpPr>
          <p:spPr>
            <a:xfrm>
              <a:off x="1143000" y="1272222"/>
              <a:ext cx="8001000" cy="24384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3" name="Group 12"/>
            <p:cNvGrpSpPr/>
            <p:nvPr userDrawn="1"/>
          </p:nvGrpSpPr>
          <p:grpSpPr>
            <a:xfrm>
              <a:off x="-2" y="1272222"/>
              <a:ext cx="1524000" cy="244476"/>
              <a:chOff x="-2" y="1272222"/>
              <a:chExt cx="1524000" cy="244476"/>
            </a:xfrm>
          </p:grpSpPr>
          <p:sp>
            <p:nvSpPr>
              <p:cNvPr id="14" name="Pentagon 13"/>
              <p:cNvSpPr/>
              <p:nvPr userDrawn="1"/>
            </p:nvSpPr>
            <p:spPr>
              <a:xfrm>
                <a:off x="-2" y="1272222"/>
                <a:ext cx="1524000" cy="244476"/>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Chevron 14"/>
              <p:cNvSpPr/>
              <p:nvPr userDrawn="1"/>
            </p:nvSpPr>
            <p:spPr>
              <a:xfrm>
                <a:off x="1284784" y="1272222"/>
                <a:ext cx="239214" cy="24447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4" name="Rectangle 2"/>
          <p:cNvSpPr>
            <a:spLocks noGrp="1"/>
          </p:cNvSpPr>
          <p:nvPr>
            <p:ph type="title" hasCustomPrompt="1"/>
          </p:nvPr>
        </p:nvSpPr>
        <p:spPr>
          <a:xfrm>
            <a:off x="1371600" y="228600"/>
            <a:ext cx="7391400" cy="990600"/>
          </a:xfrm>
        </p:spPr>
        <p:txBody>
          <a:bodyPr/>
          <a:lstStyle/>
          <a:p>
            <a:r>
              <a:rPr lang="en-US" noProof="1"/>
              <a:t>Click to edit Master title style</a:t>
            </a:r>
            <a:endParaRPr lang="en-US" dirty="0"/>
          </a:p>
        </p:txBody>
      </p:sp>
      <p:sp>
        <p:nvSpPr>
          <p:cNvPr id="12" name="Rectangle 3"/>
          <p:cNvSpPr>
            <a:spLocks noGrp="1"/>
          </p:cNvSpPr>
          <p:nvPr>
            <p:ph type="body" idx="1"/>
          </p:nvPr>
        </p:nvSpPr>
        <p:spPr>
          <a:xfrm>
            <a:off x="612648" y="1600200"/>
            <a:ext cx="8153400" cy="45720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4"/>
          <p:cNvSpPr>
            <a:spLocks noGrp="1"/>
          </p:cNvSpPr>
          <p:nvPr>
            <p:ph type="dt" sz="half" idx="10"/>
          </p:nvPr>
        </p:nvSpPr>
        <p:spPr/>
        <p:txBody>
          <a:bodyPr/>
          <a:lstStyle>
            <a:lvl1pPr algn="r">
              <a:defRPr/>
            </a:lvl1pPr>
          </a:lstStyle>
          <a:p>
            <a:fld id="{F41B15FB-F12D-4190-9225-A546AD3FD1FF}" type="datetime1">
              <a:rPr lang="en-US" smtClean="0"/>
              <a:pPr/>
              <a:t>12/16/16</a:t>
            </a:fld>
            <a:endParaRPr lang="en-US" dirty="0"/>
          </a:p>
        </p:txBody>
      </p:sp>
      <p:sp>
        <p:nvSpPr>
          <p:cNvPr id="28" name="Rectangle 5"/>
          <p:cNvSpPr>
            <a:spLocks noGrp="1"/>
          </p:cNvSpPr>
          <p:nvPr>
            <p:ph type="ftr" sz="quarter" idx="11"/>
          </p:nvPr>
        </p:nvSpPr>
        <p:spPr/>
        <p:txBody>
          <a:bodyPr/>
          <a:lstStyle/>
          <a:p>
            <a:pPr algn="l"/>
            <a:endParaRPr lang="en-US" dirty="0"/>
          </a:p>
        </p:txBody>
      </p:sp>
      <p:sp>
        <p:nvSpPr>
          <p:cNvPr id="19" name="Rectangle 6"/>
          <p:cNvSpPr>
            <a:spLocks noGrp="1"/>
          </p:cNvSpPr>
          <p:nvPr>
            <p:ph type="sldNum" sz="quarter" idx="12"/>
          </p:nvPr>
        </p:nvSpPr>
        <p:spPr>
          <a:xfrm>
            <a:off x="0" y="1272222"/>
            <a:ext cx="533400" cy="244476"/>
          </a:xfrm>
        </p:spPr>
        <p:txBody>
          <a:bodyPr/>
          <a:lstStyle/>
          <a:p>
            <a:fld id="{50935222-B196-4F9B-9AEC-1292459A754A}" type="slidenum">
              <a:rPr lang="en-US" smtClean="0"/>
              <a:pPr/>
              <a:t>‹#›</a:t>
            </a:fld>
            <a:endParaRPr lang="en-US" dirty="0"/>
          </a:p>
        </p:txBody>
      </p:sp>
      <p:pic>
        <p:nvPicPr>
          <p:cNvPr id="2" name="Picture 1"/>
          <p:cNvPicPr>
            <a:picLocks noChangeAspect="1"/>
          </p:cNvPicPr>
          <p:nvPr userDrawn="1"/>
        </p:nvPicPr>
        <p:blipFill>
          <a:blip r:embed="rId2" cstate="print"/>
          <a:stretch>
            <a:fillRect/>
          </a:stretch>
        </p:blipFill>
        <p:spPr>
          <a:xfrm>
            <a:off x="-1" y="0"/>
            <a:ext cx="1284785" cy="14630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userDrawn="1"/>
        </p:nvGrpSpPr>
        <p:grpSpPr>
          <a:xfrm>
            <a:off x="-2" y="1272222"/>
            <a:ext cx="9144002" cy="244476"/>
            <a:chOff x="-2" y="1272222"/>
            <a:chExt cx="9144002" cy="244476"/>
          </a:xfrm>
        </p:grpSpPr>
        <p:sp>
          <p:nvSpPr>
            <p:cNvPr id="10" name="Rectangle 9"/>
            <p:cNvSpPr/>
            <p:nvPr userDrawn="1"/>
          </p:nvSpPr>
          <p:spPr>
            <a:xfrm>
              <a:off x="1143000" y="1272222"/>
              <a:ext cx="8001000" cy="24384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1" name="Group 10"/>
            <p:cNvGrpSpPr/>
            <p:nvPr userDrawn="1"/>
          </p:nvGrpSpPr>
          <p:grpSpPr>
            <a:xfrm>
              <a:off x="-2" y="1272222"/>
              <a:ext cx="1524000" cy="244476"/>
              <a:chOff x="-2" y="1272222"/>
              <a:chExt cx="1524000" cy="244476"/>
            </a:xfrm>
          </p:grpSpPr>
          <p:sp>
            <p:nvSpPr>
              <p:cNvPr id="12" name="Pentagon 11"/>
              <p:cNvSpPr/>
              <p:nvPr userDrawn="1"/>
            </p:nvSpPr>
            <p:spPr>
              <a:xfrm>
                <a:off x="-2" y="1272222"/>
                <a:ext cx="1524000" cy="244476"/>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Chevron 12"/>
              <p:cNvSpPr/>
              <p:nvPr userDrawn="1"/>
            </p:nvSpPr>
            <p:spPr>
              <a:xfrm>
                <a:off x="1284784" y="1272222"/>
                <a:ext cx="239214" cy="24447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p:cNvSpPr>
            <a:spLocks noGrp="1"/>
          </p:cNvSpPr>
          <p:nvPr>
            <p:ph type="title"/>
          </p:nvPr>
        </p:nvSpPr>
        <p:spPr>
          <a:xfrm>
            <a:off x="1371600" y="228600"/>
            <a:ext cx="7394448" cy="990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lgn="r"/>
            <a:fld id="{F9882BF5-BBA6-45DF-882D-60EDF7809F96}" type="datetime1">
              <a:rPr lang="en-US" smtClean="0"/>
              <a:pPr algn="r"/>
              <a:t>12/16/16</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3"/>
          </p:nvPr>
        </p:nvSpPr>
        <p:spPr>
          <a:xfrm>
            <a:off x="612648" y="1600200"/>
            <a:ext cx="8153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cstate="print"/>
          <a:stretch>
            <a:fillRect/>
          </a:stretch>
        </p:blipFill>
        <p:spPr>
          <a:xfrm>
            <a:off x="0" y="0"/>
            <a:ext cx="1286367" cy="14631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3">
        <a:schemeClr val="bg2"/>
      </p:bgRef>
    </p:bg>
    <p:spTree>
      <p:nvGrpSpPr>
        <p:cNvPr id="1" name=""/>
        <p:cNvGrpSpPr/>
        <p:nvPr/>
      </p:nvGrpSpPr>
      <p:grpSpPr>
        <a:xfrm>
          <a:off x="0" y="0"/>
          <a:ext cx="0" cy="0"/>
          <a:chOff x="0" y="0"/>
          <a:chExt cx="0" cy="0"/>
        </a:xfrm>
      </p:grpSpPr>
      <p:sp>
        <p:nvSpPr>
          <p:cNvPr id="12" name="Chevron 11"/>
          <p:cNvSpPr/>
          <p:nvPr userDrawn="1"/>
        </p:nvSpPr>
        <p:spPr>
          <a:xfrm>
            <a:off x="7952792" y="0"/>
            <a:ext cx="1115007" cy="5971032"/>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entagon 12"/>
          <p:cNvSpPr/>
          <p:nvPr userDrawn="1"/>
        </p:nvSpPr>
        <p:spPr>
          <a:xfrm>
            <a:off x="1464468" y="0"/>
            <a:ext cx="6917531" cy="5971032"/>
          </a:xfrm>
          <a:prstGeom prst="homePlate">
            <a:avLst>
              <a:gd name="adj" fmla="val 187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1562100" y="1828800"/>
            <a:ext cx="6210300" cy="1828800"/>
          </a:xfrm>
        </p:spPr>
        <p:txBody>
          <a:bodyPr anchor="ctr" anchorCtr="0"/>
          <a:lstStyle>
            <a:lvl1pPr>
              <a:defRPr cap="all" baseline="0">
                <a:solidFill>
                  <a:schemeClr val="accent2">
                    <a:lumMod val="50000"/>
                  </a:schemeClr>
                </a:solidFill>
              </a:defRPr>
            </a:lvl1pPr>
          </a:lstStyle>
          <a:p>
            <a:r>
              <a:rPr lang="en-US"/>
              <a:t>Click to edit Master title style</a:t>
            </a:r>
            <a:endParaRPr lang="en-US" dirty="0"/>
          </a:p>
        </p:txBody>
      </p:sp>
      <p:sp>
        <p:nvSpPr>
          <p:cNvPr id="9" name="Subtitle 8"/>
          <p:cNvSpPr>
            <a:spLocks noGrp="1"/>
          </p:cNvSpPr>
          <p:nvPr>
            <p:ph type="subTitle" idx="1"/>
          </p:nvPr>
        </p:nvSpPr>
        <p:spPr>
          <a:xfrm>
            <a:off x="1562100" y="3810000"/>
            <a:ext cx="6210300" cy="685800"/>
          </a:xfrm>
        </p:spPr>
        <p:txBody>
          <a:bodyPr anchor="ctr"/>
          <a:lstStyle>
            <a:lvl1pPr marL="0" indent="0" algn="l">
              <a:buNone/>
              <a:defRPr sz="2800">
                <a:solidFill>
                  <a:schemeClr val="accent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E17D504E-E436-40D7-95DB-F0D9C2F531A3}" type="datetime1">
              <a:rPr lang="en-US" smtClean="0">
                <a:solidFill>
                  <a:srgbClr val="FFFFFF"/>
                </a:solidFill>
              </a:rPr>
              <a:pPr algn="ctr"/>
              <a:t>12/16/16</a:t>
            </a:fld>
            <a:endParaRPr lang="en-US" sz="2000" dirty="0">
              <a:solidFill>
                <a:srgbClr val="FFFFFF"/>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6095999"/>
            <a:ext cx="640080" cy="612779"/>
          </a:xfrm>
          <a:prstGeom prst="rect">
            <a:avLst/>
          </a:prstGeom>
        </p:spPr>
      </p:pic>
      <p:sp>
        <p:nvSpPr>
          <p:cNvPr id="4" name="TextBox 3"/>
          <p:cNvSpPr txBox="1"/>
          <p:nvPr userDrawn="1"/>
        </p:nvSpPr>
        <p:spPr>
          <a:xfrm>
            <a:off x="3124200" y="6172200"/>
            <a:ext cx="5581650" cy="461665"/>
          </a:xfrm>
          <a:prstGeom prst="rect">
            <a:avLst/>
          </a:prstGeom>
          <a:noFill/>
        </p:spPr>
        <p:txBody>
          <a:bodyPr wrap="square" rtlCol="0">
            <a:spAutoFit/>
          </a:bodyPr>
          <a:lstStyle/>
          <a:p>
            <a:r>
              <a:rPr lang="en-US" sz="2400" dirty="0"/>
              <a:t>Los Angeles Unified School District</a:t>
            </a:r>
          </a:p>
        </p:txBody>
      </p:sp>
      <p:grpSp>
        <p:nvGrpSpPr>
          <p:cNvPr id="14" name="Group 13"/>
          <p:cNvGrpSpPr/>
          <p:nvPr userDrawn="1"/>
        </p:nvGrpSpPr>
        <p:grpSpPr>
          <a:xfrm>
            <a:off x="44662" y="76200"/>
            <a:ext cx="1371600" cy="1463040"/>
            <a:chOff x="44662" y="76200"/>
            <a:chExt cx="2088938" cy="2295016"/>
          </a:xfrm>
        </p:grpSpPr>
        <p:pic>
          <p:nvPicPr>
            <p:cNvPr id="2" name="Picture 1"/>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6200" y="76200"/>
              <a:ext cx="2011680" cy="2295016"/>
            </a:xfrm>
            <a:prstGeom prst="rect">
              <a:avLst/>
            </a:prstGeom>
          </p:spPr>
        </p:pic>
        <p:sp>
          <p:nvSpPr>
            <p:cNvPr id="5" name="TextBox 4"/>
            <p:cNvSpPr txBox="1"/>
            <p:nvPr userDrawn="1"/>
          </p:nvSpPr>
          <p:spPr>
            <a:xfrm>
              <a:off x="44662" y="1828800"/>
              <a:ext cx="2088938" cy="338554"/>
            </a:xfrm>
            <a:prstGeom prst="rect">
              <a:avLst/>
            </a:prstGeom>
            <a:noFill/>
          </p:spPr>
          <p:txBody>
            <a:bodyPr wrap="square" rtlCol="0">
              <a:spAutoFit/>
            </a:bodyPr>
            <a:lstStyle/>
            <a:p>
              <a:pPr algn="ctr"/>
              <a:r>
                <a:rPr lang="en-US" sz="1600" dirty="0">
                  <a:latin typeface="Arial Narrow" panose="020B0606020202030204" pitchFamily="34" charset="0"/>
                </a:rPr>
                <a:t>Student Testing Branch</a:t>
              </a:r>
            </a:p>
          </p:txBody>
        </p:sp>
        <p:sp>
          <p:nvSpPr>
            <p:cNvPr id="22" name="Donut 21"/>
            <p:cNvSpPr/>
            <p:nvPr userDrawn="1"/>
          </p:nvSpPr>
          <p:spPr>
            <a:xfrm>
              <a:off x="228600" y="457200"/>
              <a:ext cx="1752600" cy="1359539"/>
            </a:xfrm>
            <a:prstGeom prst="donut">
              <a:avLst>
                <a:gd name="adj" fmla="val 615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sp>
        <p:nvSpPr>
          <p:cNvPr id="23" name="Footer Placeholder 16"/>
          <p:cNvSpPr txBox="1">
            <a:spLocks/>
          </p:cNvSpPr>
          <p:nvPr userDrawn="1"/>
        </p:nvSpPr>
        <p:spPr>
          <a:xfrm>
            <a:off x="1524000" y="5638800"/>
            <a:ext cx="5742992" cy="365125"/>
          </a:xfrm>
          <a:prstGeom prst="rect">
            <a:avLst/>
          </a:prstGeom>
        </p:spPr>
        <p:txBody>
          <a:bodyPr vert="horz" anchor="ctr"/>
          <a:lstStyle>
            <a:defPPr>
              <a:defRPr lang="en-US"/>
            </a:defPPr>
            <a:lvl1pPr marL="0" algn="r" defTabSz="914400" rtl="0" latinLnBrk="0">
              <a:defRPr sz="1400" b="1" kern="1200" cap="none" spc="0">
                <a:ln w="6600">
                  <a:solidFill>
                    <a:schemeClr val="accent2"/>
                  </a:solidFill>
                  <a:prstDash val="solid"/>
                </a:ln>
                <a:solidFill>
                  <a:schemeClr val="tx2"/>
                </a:solidFill>
                <a:effectLst>
                  <a:outerShdw dist="38100" dir="2700000" algn="tl" rotWithShape="0">
                    <a:schemeClr val="accent2"/>
                  </a:outerShdw>
                </a:effectLst>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l"/>
            <a:endParaRPr lang="en-US" dirty="0"/>
          </a:p>
        </p:txBody>
      </p:sp>
      <p:sp>
        <p:nvSpPr>
          <p:cNvPr id="24" name="Slide Number Placeholder 28"/>
          <p:cNvSpPr txBox="1">
            <a:spLocks/>
          </p:cNvSpPr>
          <p:nvPr userDrawn="1"/>
        </p:nvSpPr>
        <p:spPr>
          <a:xfrm>
            <a:off x="466629" y="5457127"/>
            <a:ext cx="505407" cy="381000"/>
          </a:xfrm>
          <a:prstGeom prst="rect">
            <a:avLst/>
          </a:prstGeom>
        </p:spPr>
        <p:txBody>
          <a:bodyPr vert="horz" anchor="ctr" anchorCtr="0">
            <a:normAutofit/>
          </a:bodyPr>
          <a:lstStyle>
            <a:defPPr>
              <a:defRPr lang="en-US"/>
            </a:defPPr>
            <a:lvl1pPr marL="0" algn="ctr" defTabSz="914400" rtl="0" latinLnBrk="0">
              <a:defRPr sz="1400" b="1"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8954926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userDrawn="1"/>
        </p:nvSpPr>
        <p:spPr>
          <a:xfrm>
            <a:off x="1143000" y="1272222"/>
            <a:ext cx="8001000" cy="24384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7" name="Group 6"/>
          <p:cNvGrpSpPr/>
          <p:nvPr userDrawn="1"/>
        </p:nvGrpSpPr>
        <p:grpSpPr>
          <a:xfrm>
            <a:off x="-2" y="1272222"/>
            <a:ext cx="1524000" cy="244476"/>
            <a:chOff x="-2" y="1272222"/>
            <a:chExt cx="1524000" cy="244476"/>
          </a:xfrm>
        </p:grpSpPr>
        <p:sp>
          <p:nvSpPr>
            <p:cNvPr id="8" name="Pentagon 7"/>
            <p:cNvSpPr/>
            <p:nvPr userDrawn="1"/>
          </p:nvSpPr>
          <p:spPr>
            <a:xfrm>
              <a:off x="-2" y="1272222"/>
              <a:ext cx="1524000" cy="244476"/>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Chevron 8"/>
            <p:cNvSpPr/>
            <p:nvPr userDrawn="1"/>
          </p:nvSpPr>
          <p:spPr>
            <a:xfrm>
              <a:off x="1284784" y="1272222"/>
              <a:ext cx="239214" cy="24447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a:xfrm>
            <a:off x="1371600" y="228600"/>
            <a:ext cx="7391400"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lgn="r">
              <a:defRPr/>
            </a:lvl1pPr>
          </a:lstStyle>
          <a:p>
            <a:fld id="{024A6F57-6356-412D-AEB4-245F5F714561}" type="datetime1">
              <a:rPr lang="en-US" smtClean="0"/>
              <a:pPr/>
              <a:t>12/16/16</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pic>
        <p:nvPicPr>
          <p:cNvPr id="6" name="Picture 5"/>
          <p:cNvPicPr>
            <a:picLocks noChangeAspect="1"/>
          </p:cNvPicPr>
          <p:nvPr userDrawn="1"/>
        </p:nvPicPr>
        <p:blipFill>
          <a:blip r:embed="rId2" cstate="print"/>
          <a:stretch>
            <a:fillRect/>
          </a:stretch>
        </p:blipFill>
        <p:spPr>
          <a:xfrm>
            <a:off x="-1" y="0"/>
            <a:ext cx="1284785" cy="146304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AFB9CD1-7814-4347-B6F0-C470827F039C}" type="datetime1">
              <a:rPr lang="en-US" smtClean="0"/>
              <a:pPr/>
              <a:t>12/16/16</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grpSp>
        <p:nvGrpSpPr>
          <p:cNvPr id="12" name="Group 11"/>
          <p:cNvGrpSpPr/>
          <p:nvPr userDrawn="1"/>
        </p:nvGrpSpPr>
        <p:grpSpPr>
          <a:xfrm>
            <a:off x="-2" y="1272222"/>
            <a:ext cx="9144002" cy="244476"/>
            <a:chOff x="-2" y="1272222"/>
            <a:chExt cx="9144002" cy="244476"/>
          </a:xfrm>
        </p:grpSpPr>
        <p:sp>
          <p:nvSpPr>
            <p:cNvPr id="13" name="Rectangle 12"/>
            <p:cNvSpPr/>
            <p:nvPr userDrawn="1"/>
          </p:nvSpPr>
          <p:spPr>
            <a:xfrm>
              <a:off x="1143000" y="1272222"/>
              <a:ext cx="8001000" cy="24384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4" name="Group 13"/>
            <p:cNvGrpSpPr/>
            <p:nvPr userDrawn="1"/>
          </p:nvGrpSpPr>
          <p:grpSpPr>
            <a:xfrm>
              <a:off x="-2" y="1272222"/>
              <a:ext cx="1524000" cy="244476"/>
              <a:chOff x="-2" y="1272222"/>
              <a:chExt cx="1524000" cy="244476"/>
            </a:xfrm>
          </p:grpSpPr>
          <p:sp>
            <p:nvSpPr>
              <p:cNvPr id="15" name="Pentagon 14"/>
              <p:cNvSpPr/>
              <p:nvPr userDrawn="1"/>
            </p:nvSpPr>
            <p:spPr>
              <a:xfrm>
                <a:off x="-2" y="1272222"/>
                <a:ext cx="1524000" cy="244476"/>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Chevron 15"/>
              <p:cNvSpPr/>
              <p:nvPr userDrawn="1"/>
            </p:nvSpPr>
            <p:spPr>
              <a:xfrm>
                <a:off x="1284784" y="1272222"/>
                <a:ext cx="239214" cy="24447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2"/>
          <p:cNvSpPr>
            <a:spLocks noGrp="1"/>
          </p:cNvSpPr>
          <p:nvPr>
            <p:ph type="title" hasCustomPrompt="1"/>
          </p:nvPr>
        </p:nvSpPr>
        <p:spPr>
          <a:xfrm>
            <a:off x="1371600" y="228600"/>
            <a:ext cx="7391400" cy="990600"/>
          </a:xfrm>
        </p:spPr>
        <p:txBody>
          <a:bodyPr/>
          <a:lstStyle/>
          <a:p>
            <a:r>
              <a:rPr lang="en-US" noProof="1"/>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lvl1pPr algn="r">
              <a:defRPr/>
            </a:lvl1pPr>
          </a:lstStyle>
          <a:p>
            <a:fld id="{77204D5A-0E08-4653-975E-7E34037251EA}" type="datetime1">
              <a:rPr lang="en-US" smtClean="0"/>
              <a:pPr/>
              <a:t>12/16/16</a:t>
            </a:fld>
            <a:endParaRPr lang="en-US" dirty="0"/>
          </a:p>
        </p:txBody>
      </p:sp>
      <p:sp>
        <p:nvSpPr>
          <p:cNvPr id="6" name="Rectangle 6"/>
          <p:cNvSpPr>
            <a:spLocks noGrp="1"/>
          </p:cNvSpPr>
          <p:nvPr>
            <p:ph type="ftr" sz="quarter" idx="11"/>
          </p:nvPr>
        </p:nvSpPr>
        <p:spPr>
          <a:xfrm>
            <a:off x="457200" y="6248206"/>
            <a:ext cx="5573483" cy="365125"/>
          </a:xfrm>
        </p:spPr>
        <p:txBody>
          <a:bodyPr/>
          <a:lstStyle/>
          <a:p>
            <a:pPr algn="l"/>
            <a:endParaRPr lang="en-US" dirty="0"/>
          </a:p>
        </p:txBody>
      </p:sp>
      <p:sp>
        <p:nvSpPr>
          <p:cNvPr id="7" name="Rectangle 7"/>
          <p:cNvSpPr>
            <a:spLocks noGrp="1"/>
          </p:cNvSpPr>
          <p:nvPr>
            <p:ph type="sldNum" sz="quarter" idx="12"/>
          </p:nvPr>
        </p:nvSpPr>
        <p:spPr/>
        <p:txBody>
          <a:bodyPr/>
          <a:lstStyle/>
          <a:p>
            <a:fld id="{20FD475A-FCA3-4B41-B368-0F71602C96B4}"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1" y="0"/>
            <a:ext cx="1284785" cy="146304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grpSp>
        <p:nvGrpSpPr>
          <p:cNvPr id="12" name="Group 11"/>
          <p:cNvGrpSpPr/>
          <p:nvPr userDrawn="1"/>
        </p:nvGrpSpPr>
        <p:grpSpPr>
          <a:xfrm>
            <a:off x="-2" y="1272222"/>
            <a:ext cx="9144002" cy="244476"/>
            <a:chOff x="-2" y="1272222"/>
            <a:chExt cx="9144002" cy="244476"/>
          </a:xfrm>
        </p:grpSpPr>
        <p:sp>
          <p:nvSpPr>
            <p:cNvPr id="13" name="Rectangle 12"/>
            <p:cNvSpPr/>
            <p:nvPr userDrawn="1"/>
          </p:nvSpPr>
          <p:spPr>
            <a:xfrm>
              <a:off x="1143000" y="1272222"/>
              <a:ext cx="8001000" cy="24384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4" name="Group 13"/>
            <p:cNvGrpSpPr/>
            <p:nvPr userDrawn="1"/>
          </p:nvGrpSpPr>
          <p:grpSpPr>
            <a:xfrm>
              <a:off x="-2" y="1272222"/>
              <a:ext cx="1524000" cy="244476"/>
              <a:chOff x="-2" y="1272222"/>
              <a:chExt cx="1524000" cy="244476"/>
            </a:xfrm>
          </p:grpSpPr>
          <p:sp>
            <p:nvSpPr>
              <p:cNvPr id="15" name="Pentagon 14"/>
              <p:cNvSpPr/>
              <p:nvPr userDrawn="1"/>
            </p:nvSpPr>
            <p:spPr>
              <a:xfrm>
                <a:off x="-2" y="1272222"/>
                <a:ext cx="1524000" cy="244476"/>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Chevron 15"/>
              <p:cNvSpPr/>
              <p:nvPr userDrawn="1"/>
            </p:nvSpPr>
            <p:spPr>
              <a:xfrm>
                <a:off x="1284784" y="1272222"/>
                <a:ext cx="239214" cy="24447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2"/>
          <p:cNvSpPr>
            <a:spLocks noGrp="1"/>
          </p:cNvSpPr>
          <p:nvPr>
            <p:ph type="title" hasCustomPrompt="1"/>
          </p:nvPr>
        </p:nvSpPr>
        <p:spPr>
          <a:xfrm>
            <a:off x="1371600" y="228600"/>
            <a:ext cx="7391400" cy="990600"/>
          </a:xfrm>
        </p:spPr>
        <p:txBody>
          <a:bodyPr/>
          <a:lstStyle/>
          <a:p>
            <a:r>
              <a:rPr lang="en-US" noProof="1"/>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Rectangle 4"/>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lvl1pPr algn="r">
              <a:defRPr/>
            </a:lvl1pPr>
          </a:lstStyle>
          <a:p>
            <a:fld id="{844B6E23-4AF6-41B6-98A7-B90E348A6A8A}" type="datetime1">
              <a:rPr lang="en-US" smtClean="0"/>
              <a:pPr/>
              <a:t>12/16/16</a:t>
            </a:fld>
            <a:endParaRPr lang="en-US" dirty="0"/>
          </a:p>
        </p:txBody>
      </p:sp>
      <p:sp>
        <p:nvSpPr>
          <p:cNvPr id="6" name="Rectangle 6"/>
          <p:cNvSpPr>
            <a:spLocks noGrp="1"/>
          </p:cNvSpPr>
          <p:nvPr>
            <p:ph type="ftr" sz="quarter" idx="11"/>
          </p:nvPr>
        </p:nvSpPr>
        <p:spPr>
          <a:xfrm>
            <a:off x="447262" y="6248206"/>
            <a:ext cx="5583422" cy="365125"/>
          </a:xfrm>
        </p:spPr>
        <p:txBody>
          <a:bodyPr/>
          <a:lstStyle/>
          <a:p>
            <a:pPr algn="l"/>
            <a:endParaRPr lang="en-US" dirty="0"/>
          </a:p>
        </p:txBody>
      </p:sp>
      <p:sp>
        <p:nvSpPr>
          <p:cNvPr id="7" name="Rectangle 7"/>
          <p:cNvSpPr>
            <a:spLocks noGrp="1"/>
          </p:cNvSpPr>
          <p:nvPr>
            <p:ph type="sldNum" sz="quarter" idx="12"/>
          </p:nvPr>
        </p:nvSpPr>
        <p:spPr/>
        <p:txBody>
          <a:bodyPr/>
          <a:lstStyle/>
          <a:p>
            <a:fld id="{20FD475A-FCA3-4B41-B368-0F71602C96B4}"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1" y="0"/>
            <a:ext cx="1284785" cy="146304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2365" y="3048001"/>
            <a:ext cx="7792348" cy="685800"/>
          </a:xfrm>
        </p:spPr>
        <p:txBody>
          <a:bodyPr anchor="t"/>
          <a:lstStyle>
            <a:lvl1pPr algn="l">
              <a:defRPr sz="4400" b="1" cap="all">
                <a:solidFill>
                  <a:schemeClr val="accent1">
                    <a:lumMod val="50000"/>
                  </a:schemeClr>
                </a:solidFill>
              </a:defRPr>
            </a:lvl1pPr>
          </a:lstStyle>
          <a:p>
            <a:endParaRPr lang="en-US" dirty="0"/>
          </a:p>
        </p:txBody>
      </p:sp>
      <p:sp>
        <p:nvSpPr>
          <p:cNvPr id="3" name="Text Placeholder 2"/>
          <p:cNvSpPr>
            <a:spLocks noGrp="1"/>
          </p:cNvSpPr>
          <p:nvPr>
            <p:ph type="body" idx="1"/>
          </p:nvPr>
        </p:nvSpPr>
        <p:spPr>
          <a:xfrm>
            <a:off x="722313" y="4038600"/>
            <a:ext cx="7772400" cy="457200"/>
          </a:xfrm>
        </p:spPr>
        <p:txBody>
          <a:bodyPr anchor="b"/>
          <a:lstStyle>
            <a:lvl1pPr marL="0" indent="0">
              <a:buNone/>
              <a:defRPr sz="2000">
                <a:solidFill>
                  <a:srgbClr val="C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759AA5"/>
                </a:solidFill>
              </a:rPr>
              <a:t>11/7/15</a:t>
            </a:r>
          </a:p>
        </p:txBody>
      </p:sp>
      <p:sp>
        <p:nvSpPr>
          <p:cNvPr id="5" name="Footer Placeholder 4"/>
          <p:cNvSpPr>
            <a:spLocks noGrp="1"/>
          </p:cNvSpPr>
          <p:nvPr>
            <p:ph type="ftr" sz="quarter" idx="11"/>
          </p:nvPr>
        </p:nvSpPr>
        <p:spPr/>
        <p:txBody>
          <a:bodyPr/>
          <a:lstStyle>
            <a:lvl1pPr>
              <a:defRPr/>
            </a:lvl1pPr>
          </a:lstStyle>
          <a:p>
            <a:r>
              <a:rPr lang="en-US">
                <a:solidFill>
                  <a:srgbClr val="759AA5"/>
                </a:solidFill>
              </a:rPr>
              <a:t>CAASPP Fall 2015 Meeting</a:t>
            </a:r>
          </a:p>
        </p:txBody>
      </p:sp>
      <p:sp>
        <p:nvSpPr>
          <p:cNvPr id="6" name="Slide Number Placeholder 5"/>
          <p:cNvSpPr>
            <a:spLocks noGrp="1"/>
          </p:cNvSpPr>
          <p:nvPr>
            <p:ph type="sldNum" sz="quarter" idx="12"/>
          </p:nvPr>
        </p:nvSpPr>
        <p:spPr/>
        <p:txBody>
          <a:bodyPr/>
          <a:lstStyle>
            <a:lvl1pPr>
              <a:defRPr/>
            </a:lvl1pPr>
          </a:lstStyle>
          <a:p>
            <a:fld id="{B945B820-BDC6-4449-86D8-ACAA81D3F450}" type="slidenum">
              <a:rPr lang="en-US">
                <a:solidFill>
                  <a:srgbClr val="759AA5"/>
                </a:solidFill>
              </a:rPr>
              <a:pPr/>
              <a:t>‹#›</a:t>
            </a:fld>
            <a:endParaRPr lang="en-US">
              <a:solidFill>
                <a:srgbClr val="759AA5"/>
              </a:solidFill>
            </a:endParaRPr>
          </a:p>
        </p:txBody>
      </p:sp>
      <p:sp>
        <p:nvSpPr>
          <p:cNvPr id="7" name="Rectangle 6"/>
          <p:cNvSpPr/>
          <p:nvPr userDrawn="1"/>
        </p:nvSpPr>
        <p:spPr>
          <a:xfrm>
            <a:off x="0" y="0"/>
            <a:ext cx="9144000" cy="1752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5105400"/>
            <a:ext cx="9144000" cy="1752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Flowchart: Delay 8"/>
          <p:cNvSpPr/>
          <p:nvPr userDrawn="1"/>
        </p:nvSpPr>
        <p:spPr>
          <a:xfrm rot="16200000">
            <a:off x="3886201" y="-2971802"/>
            <a:ext cx="1371599" cy="914400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702365" y="3886200"/>
            <a:ext cx="7792348" cy="0"/>
          </a:xfrm>
          <a:prstGeom prst="line">
            <a:avLst/>
          </a:prstGeom>
          <a:ln w="76200"/>
          <a:effectLst>
            <a:innerShdw blurRad="114300">
              <a:prstClr val="black"/>
            </a:innerShdw>
            <a:reflection blurRad="6350" stA="50000" endA="300" endPos="90000" dist="508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6" name="Flowchart: Delay 15"/>
          <p:cNvSpPr/>
          <p:nvPr userDrawn="1"/>
        </p:nvSpPr>
        <p:spPr>
          <a:xfrm rot="5400000">
            <a:off x="3886199" y="838201"/>
            <a:ext cx="1371599" cy="914400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1807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pPr algn="r"/>
            <a:fld id="{A4568360-164E-42AE-B79B-FA658AC0FC9A}" type="datetime1">
              <a:rPr lang="en-US" smtClean="0"/>
              <a:pPr algn="r"/>
              <a:t>12/16/16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b="1" cap="none" spc="0">
                <a:ln w="6600">
                  <a:solidFill>
                    <a:schemeClr val="accent2"/>
                  </a:solidFill>
                  <a:prstDash val="solid"/>
                </a:ln>
                <a:solidFill>
                  <a:srgbClr val="FFFFFF"/>
                </a:solidFill>
                <a:effectLst>
                  <a:outerShdw dist="38100" dir="2700000" algn="tl" rotWithShape="0">
                    <a:schemeClr val="accent2"/>
                  </a:outerShdw>
                </a:effectLst>
              </a:defRPr>
            </a:lvl1pPr>
          </a:lstStyle>
          <a:p>
            <a:pPr algn="l"/>
            <a:endParaRPr lang="en-US" dirty="0"/>
          </a:p>
        </p:txBody>
      </p:sp>
      <p:sp>
        <p:nvSpPr>
          <p:cNvPr id="7" name="Rectangle 6"/>
          <p:cNvSpPr/>
          <p:nvPr/>
        </p:nvSpPr>
        <p:spPr>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3" r:id="rId4"/>
    <p:sldLayoutId id="2147483668" r:id="rId5"/>
    <p:sldLayoutId id="2147483669" r:id="rId6"/>
    <p:sldLayoutId id="2147483671" r:id="rId7"/>
    <p:sldLayoutId id="2147483670" r:id="rId8"/>
    <p:sldLayoutId id="2147483674" r:id="rId9"/>
  </p:sldLayoutIdLst>
  <p:hf sldNum="0" hdr="0" ftr="0" dt="0"/>
  <p:txStyles>
    <p:titleStyle>
      <a:lvl1pPr algn="l" rtl="0" eaLnBrk="1" latinLnBrk="0" hangingPunct="1">
        <a:spcBef>
          <a:spcPct val="0"/>
        </a:spcBef>
        <a:buNone/>
        <a:defRPr sz="4400" kern="1200">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ca.gov/ta/tg/ca/iabhandscoring.asp" TargetMode="External"/><Relationship Id="rId4" Type="http://schemas.openxmlformats.org/officeDocument/2006/relationships/image" Target="../media/image21.tmp"/><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4" Type="http://schemas.openxmlformats.org/officeDocument/2006/relationships/image" Target="../media/image24.tmp"/><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 Id="rId3" Type="http://schemas.openxmlformats.org/officeDocument/2006/relationships/image" Target="../media/image26.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9.tm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tmp"/></Relationships>
</file>

<file path=ppt/slides/_rels/slide32.xml.rels><?xml version="1.0" encoding="UTF-8" standalone="yes"?>
<Relationships xmlns="http://schemas.openxmlformats.org/package/2006/relationships"><Relationship Id="rId3" Type="http://schemas.openxmlformats.org/officeDocument/2006/relationships/image" Target="../media/image30.tmp"/><Relationship Id="rId4" Type="http://schemas.openxmlformats.org/officeDocument/2006/relationships/image" Target="../media/image31.tmp"/><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32.tmp"/><Relationship Id="rId4" Type="http://schemas.openxmlformats.org/officeDocument/2006/relationships/image" Target="../media/image33.tmp"/><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34.tmp"/><Relationship Id="rId4" Type="http://schemas.openxmlformats.org/officeDocument/2006/relationships/image" Target="../media/image35.tmp"/><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36.tmp"/><Relationship Id="rId4" Type="http://schemas.openxmlformats.org/officeDocument/2006/relationships/image" Target="../media/image23.tmp"/><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tmp"/></Relationships>
</file>

<file path=ppt/slides/_rels/slide37.xml.rels><?xml version="1.0" encoding="UTF-8" standalone="yes"?>
<Relationships xmlns="http://schemas.openxmlformats.org/package/2006/relationships"><Relationship Id="rId3" Type="http://schemas.openxmlformats.org/officeDocument/2006/relationships/image" Target="../media/image38.tmp"/><Relationship Id="rId4" Type="http://schemas.openxmlformats.org/officeDocument/2006/relationships/image" Target="../media/image39.tmp"/><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0.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1.tm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6.tm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7.tm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4" Type="http://schemas.openxmlformats.org/officeDocument/2006/relationships/hyperlink" Target="mailto:Chris.mullins@lausd.net"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gif"/><Relationship Id="rId3" Type="http://schemas.openxmlformats.org/officeDocument/2006/relationships/image" Target="../media/image50.gif"/></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www.cde.ca.gov/ta/tg/ai/caasppmatrix1.asp" TargetMode="External"/><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1.tmp"/><Relationship Id="rId4" Type="http://schemas.openxmlformats.org/officeDocument/2006/relationships/image" Target="../media/image52.tmp"/><Relationship Id="rId5" Type="http://schemas.openxmlformats.org/officeDocument/2006/relationships/image" Target="../media/image23.tmp"/><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3.tm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4.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mailto:joe.oliver@lausd.net"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66.xml.rels><?xml version="1.0" encoding="UTF-8" standalone="yes"?>
<Relationships xmlns="http://schemas.openxmlformats.org/package/2006/relationships"><Relationship Id="rId11" Type="http://schemas.openxmlformats.org/officeDocument/2006/relationships/hyperlink" Target="http://www.caaspp.org/rsc/pdfs/CAASPP.test_admin_setup.2015.pdf" TargetMode="External"/><Relationship Id="rId12" Type="http://schemas.openxmlformats.org/officeDocument/2006/relationships/hyperlink" Target="http://www.caaspp.org/rsc/pdfs/CAASPP.interim-tests-admin.2015.pdf" TargetMode="External"/><Relationship Id="rId13" Type="http://schemas.openxmlformats.org/officeDocument/2006/relationships/hyperlink" Target="http://www.caaspp.org/rsc/pdfs/CAASPP.hand-scoring-guide.2015.pdf" TargetMode="External"/><Relationship Id="rId14" Type="http://schemas.openxmlformats.org/officeDocument/2006/relationships/hyperlink" Target="http://www.caaspp.org/rsc/pdfs/CAASPP.interim-reporting.2015.pdf" TargetMode="External"/><Relationship Id="rId15" Type="http://schemas.openxmlformats.org/officeDocument/2006/relationships/hyperlink" Target="http://www.cde.ca.gov/ta/tg/ca/icahandscoring.asp" TargetMode="External"/><Relationship Id="rId16" Type="http://schemas.openxmlformats.org/officeDocument/2006/relationships/hyperlink" Target="http://www.cde.ca.gov/ta/tg/ca/iabhandscoring.asp" TargetMode="External"/><Relationship Id="rId17" Type="http://schemas.openxmlformats.org/officeDocument/2006/relationships/hyperlink" Target="http://www.caaspp.org/rsc/pdfs/CAASPP.interim-reporting-quickstart.2015.pdf" TargetMode="External"/><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capt.tds.airast.org/student/?a=ResponseEntry" TargetMode="External"/><Relationship Id="rId4" Type="http://schemas.openxmlformats.org/officeDocument/2006/relationships/hyperlink" Target="https://caaspp.ets.org/" TargetMode="External"/><Relationship Id="rId5" Type="http://schemas.openxmlformats.org/officeDocument/2006/relationships/hyperlink" Target="https://ca.tds.airast.org/testadmin" TargetMode="External"/><Relationship Id="rId6" Type="http://schemas.openxmlformats.org/officeDocument/2006/relationships/hyperlink" Target="https://ca.tss.airast.org/" TargetMode="External"/><Relationship Id="rId7" Type="http://schemas.openxmlformats.org/officeDocument/2006/relationships/hyperlink" Target="https://reporting.smarterbalanced.org/" TargetMode="External"/><Relationship Id="rId8" Type="http://schemas.openxmlformats.org/officeDocument/2006/relationships/hyperlink" Target="http://www.caaspp.org/rsc/pdfs/CAASPP.adding_managing_users.2015.pdf" TargetMode="External"/><Relationship Id="rId9" Type="http://schemas.openxmlformats.org/officeDocument/2006/relationships/hyperlink" Target="https://art.smarterbalanced.org/" TargetMode="External"/><Relationship Id="rId10" Type="http://schemas.openxmlformats.org/officeDocument/2006/relationships/hyperlink" Target="http://www.smarterapp.org/documents/Administration_and_Registration_Tools_User_Guide.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de.ca.gov/ta/tg/sa/sbacinterimassess.asp" TargetMode="External"/><Relationship Id="rId4" Type="http://schemas.openxmlformats.org/officeDocument/2006/relationships/hyperlink" Target="http://www.caaspp.org" TargetMode="External"/><Relationship Id="rId5" Type="http://schemas.openxmlformats.org/officeDocument/2006/relationships/hyperlink" Target="http://achieve.lausd.net/testing" TargetMode="External"/><Relationship Id="rId6" Type="http://schemas.openxmlformats.org/officeDocument/2006/relationships/hyperlink" Target="http://achieve.lausd.net/instruction%23spn-content" TargetMode="External"/><Relationship Id="rId7" Type="http://schemas.openxmlformats.org/officeDocument/2006/relationships/hyperlink" Target="http://achieve.lausd.net/sped" TargetMode="External"/><Relationship Id="rId8" Type="http://schemas.openxmlformats.org/officeDocument/2006/relationships/hyperlink" Target="http://achieve.lausd.net/Page/11176" TargetMode="External"/><Relationship Id="rId9" Type="http://schemas.openxmlformats.org/officeDocument/2006/relationships/hyperlink" Target="http://achieve.lausd.net/cap" TargetMode="External"/><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normAutofit/>
          </a:bodyPr>
          <a:lstStyle/>
          <a:p>
            <a:pPr algn="ctr"/>
            <a:r>
              <a:rPr lang="en-US" dirty="0">
                <a:effectLst>
                  <a:glow rad="63500">
                    <a:schemeClr val="accent2">
                      <a:satMod val="175000"/>
                      <a:alpha val="40000"/>
                    </a:schemeClr>
                  </a:glow>
                  <a:outerShdw blurRad="50800" dist="38100" dir="2700000" algn="tl" rotWithShape="0">
                    <a:prstClr val="black">
                      <a:alpha val="43000"/>
                    </a:prstClr>
                  </a:outerShdw>
                </a:effectLst>
              </a:rPr>
              <a:t>Smarter Balanced Interim Assessments</a:t>
            </a:r>
          </a:p>
        </p:txBody>
      </p:sp>
      <p:sp>
        <p:nvSpPr>
          <p:cNvPr id="3" name="Rectangle 3"/>
          <p:cNvSpPr>
            <a:spLocks noGrp="1"/>
          </p:cNvSpPr>
          <p:nvPr>
            <p:ph type="subTitle" idx="1"/>
          </p:nvPr>
        </p:nvSpPr>
        <p:spPr>
          <a:xfrm>
            <a:off x="2343150" y="3505200"/>
            <a:ext cx="6515100" cy="2286000"/>
          </a:xfrm>
        </p:spPr>
        <p:txBody>
          <a:bodyPr>
            <a:normAutofit fontScale="92500" lnSpcReduction="10000"/>
          </a:bodyPr>
          <a:lstStyle/>
          <a:p>
            <a:pPr algn="ctr"/>
            <a:r>
              <a:rPr lang="en-US" dirty="0" smtClean="0"/>
              <a:t>December 15 2016</a:t>
            </a:r>
            <a:endParaRPr lang="en-US" dirty="0"/>
          </a:p>
          <a:p>
            <a:pPr algn="ctr"/>
            <a:r>
              <a:rPr lang="en-US" dirty="0" smtClean="0"/>
              <a:t>STB Year-End Staff Meeting</a:t>
            </a:r>
            <a:endParaRPr lang="en-US" dirty="0"/>
          </a:p>
          <a:p>
            <a:pPr algn="ctr"/>
            <a:r>
              <a:rPr lang="en-US" dirty="0" smtClean="0"/>
              <a:t>SB IA Overview</a:t>
            </a:r>
          </a:p>
          <a:p>
            <a:pPr algn="ctr"/>
            <a:r>
              <a:rPr lang="en-US" dirty="0" smtClean="0"/>
              <a:t>Your presenter: Chris Mullins</a:t>
            </a:r>
          </a:p>
          <a:p>
            <a:pPr algn="ctr"/>
            <a:r>
              <a:rPr lang="en-US" dirty="0" smtClean="0"/>
              <a:t>STB/Comprehensive Assessment Program</a:t>
            </a:r>
            <a:endParaRPr lang="en-US" dirty="0"/>
          </a:p>
        </p:txBody>
      </p:sp>
    </p:spTree>
    <p:extLst>
      <p:ext uri="{BB962C8B-B14F-4D97-AF65-F5344CB8AC3E}">
        <p14:creationId xmlns:p14="http://schemas.microsoft.com/office/powerpoint/2010/main" val="2086843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 with Attachment D</a:t>
            </a:r>
            <a:endParaRPr lang="en-US" dirty="0"/>
          </a:p>
        </p:txBody>
      </p:sp>
      <p:sp>
        <p:nvSpPr>
          <p:cNvPr id="3" name="Content Placeholder 2"/>
          <p:cNvSpPr>
            <a:spLocks noGrp="1"/>
          </p:cNvSpPr>
          <p:nvPr>
            <p:ph sz="quarter" idx="13"/>
          </p:nvPr>
        </p:nvSpPr>
        <p:spPr/>
        <p:txBody>
          <a:bodyPr>
            <a:normAutofit/>
          </a:bodyPr>
          <a:lstStyle/>
          <a:p>
            <a:r>
              <a:rPr lang="en-US" sz="2000" dirty="0" smtClean="0"/>
              <a:t>In some cases, the IA name DOI uses is an abbreviation of a LONGER title seen on CAASPP/TOMS</a:t>
            </a:r>
          </a:p>
          <a:p>
            <a:r>
              <a:rPr lang="en-US" sz="2000" dirty="0" smtClean="0"/>
              <a:t>This is true especially of the High School Math IABs</a:t>
            </a:r>
          </a:p>
          <a:p>
            <a:r>
              <a:rPr lang="en-US" sz="2000" dirty="0" smtClean="0"/>
              <a:t>Direct any confused caller to the IAB Blueprints (links on STB Interim Assessment homepage). The Attachment IA name can be seen as part of the longer title on the Blueprint. </a:t>
            </a:r>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Or have the caller contact DOI, Secondary Mathematics</a:t>
            </a:r>
            <a:endParaRPr lang="en-US" sz="2000" dirty="0"/>
          </a:p>
        </p:txBody>
      </p:sp>
      <p:pic>
        <p:nvPicPr>
          <p:cNvPr id="5" name="Picture 4" descr="picture 2016-12-13 at 2.5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733800"/>
            <a:ext cx="8610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hevron 5"/>
          <p:cNvSpPr/>
          <p:nvPr/>
        </p:nvSpPr>
        <p:spPr>
          <a:xfrm>
            <a:off x="76200" y="518160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28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05000"/>
          </a:xfrm>
        </p:spPr>
        <p:txBody>
          <a:bodyPr>
            <a:normAutofit/>
          </a:bodyPr>
          <a:lstStyle/>
          <a:p>
            <a:pPr marL="342900" indent="-342900" algn="ctr"/>
            <a:r>
              <a:rPr lang="en-US" dirty="0"/>
              <a:t>Interim </a:t>
            </a:r>
            <a:r>
              <a:rPr lang="en-US" dirty="0" smtClean="0"/>
              <a:t>Assessment </a:t>
            </a:r>
            <a:br>
              <a:rPr lang="en-US" dirty="0" smtClean="0"/>
            </a:br>
            <a:r>
              <a:rPr lang="en-US" dirty="0" smtClean="0"/>
              <a:t>Purpose </a:t>
            </a:r>
            <a:r>
              <a:rPr lang="en-US" dirty="0"/>
              <a:t>and Types</a:t>
            </a:r>
          </a:p>
        </p:txBody>
      </p:sp>
    </p:spTree>
    <p:extLst>
      <p:ext uri="{BB962C8B-B14F-4D97-AF65-F5344CB8AC3E}">
        <p14:creationId xmlns:p14="http://schemas.microsoft.com/office/powerpoint/2010/main" val="64808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5400" y="152400"/>
            <a:ext cx="7763699" cy="914400"/>
          </a:xfrm>
        </p:spPr>
        <p:txBody>
          <a:bodyPr>
            <a:noAutofit/>
          </a:bodyPr>
          <a:lstStyle/>
          <a:p>
            <a:pPr algn="ctr"/>
            <a:r>
              <a:rPr lang="en-US" altLang="en-US" sz="3600" dirty="0">
                <a:solidFill>
                  <a:schemeClr val="tx1"/>
                </a:solidFill>
              </a:rPr>
              <a:t>Smarter Balanced</a:t>
            </a:r>
            <a:br>
              <a:rPr lang="en-US" altLang="en-US" sz="3600" dirty="0">
                <a:solidFill>
                  <a:schemeClr val="tx1"/>
                </a:solidFill>
              </a:rPr>
            </a:br>
            <a:r>
              <a:rPr lang="en-US" altLang="en-US" sz="3600" dirty="0">
                <a:solidFill>
                  <a:schemeClr val="tx1"/>
                </a:solidFill>
              </a:rPr>
              <a:t>Interim Assessments</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12</a:t>
            </a:fld>
            <a:endParaRPr lang="en-US" altLang="en-US" dirty="0"/>
          </a:p>
        </p:txBody>
      </p:sp>
      <p:sp>
        <p:nvSpPr>
          <p:cNvPr id="7" name="Rounded Rectangle 6"/>
          <p:cNvSpPr/>
          <p:nvPr/>
        </p:nvSpPr>
        <p:spPr>
          <a:xfrm>
            <a:off x="196087" y="2412142"/>
            <a:ext cx="1518189" cy="2701925"/>
          </a:xfrm>
          <a:prstGeom prst="roundRect">
            <a:avLst>
              <a:gd name="adj" fmla="val 7177"/>
            </a:avLst>
          </a:prstGeom>
          <a:solidFill>
            <a:schemeClr val="bg2">
              <a:lumMod val="50000"/>
            </a:schemeClr>
          </a:solidFill>
          <a:ln w="1397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1" hangingPunct="1">
              <a:defRPr/>
            </a:pPr>
            <a:r>
              <a:rPr lang="en-US" dirty="0">
                <a:solidFill>
                  <a:prstClr val="white"/>
                </a:solidFill>
                <a:latin typeface="Calibri" pitchFamily="34" charset="0"/>
                <a:cs typeface="Arial" pitchFamily="34" charset="0"/>
              </a:rPr>
              <a:t>Standards set </a:t>
            </a:r>
          </a:p>
          <a:p>
            <a:pPr algn="ctr" eaLnBrk="1" hangingPunct="1">
              <a:defRPr/>
            </a:pPr>
            <a:r>
              <a:rPr lang="en-US" dirty="0">
                <a:solidFill>
                  <a:prstClr val="white"/>
                </a:solidFill>
                <a:latin typeface="Calibri" pitchFamily="34" charset="0"/>
                <a:cs typeface="Arial" pitchFamily="34" charset="0"/>
              </a:rPr>
              <a:t>expectations on path to college and career readiness</a:t>
            </a:r>
            <a:endParaRPr lang="en-US" u="sng" dirty="0">
              <a:solidFill>
                <a:prstClr val="white"/>
              </a:solidFill>
              <a:latin typeface="Calibri" pitchFamily="34" charset="0"/>
              <a:cs typeface="Arial" pitchFamily="34" charset="0"/>
            </a:endParaRPr>
          </a:p>
        </p:txBody>
      </p:sp>
      <p:sp>
        <p:nvSpPr>
          <p:cNvPr id="8" name="Notched Right Arrow 7"/>
          <p:cNvSpPr/>
          <p:nvPr/>
        </p:nvSpPr>
        <p:spPr>
          <a:xfrm>
            <a:off x="2004250" y="3566721"/>
            <a:ext cx="1098550" cy="585788"/>
          </a:xfrm>
          <a:prstGeom prst="notchedRightArrow">
            <a:avLst/>
          </a:prstGeom>
          <a:solidFill>
            <a:schemeClr val="tx1"/>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latin typeface="Calibri" pitchFamily="34" charset="0"/>
            </a:endParaRPr>
          </a:p>
        </p:txBody>
      </p:sp>
      <p:sp>
        <p:nvSpPr>
          <p:cNvPr id="9" name="Rounded Rectangle 8"/>
          <p:cNvSpPr/>
          <p:nvPr/>
        </p:nvSpPr>
        <p:spPr>
          <a:xfrm>
            <a:off x="7577962" y="2412142"/>
            <a:ext cx="1481137" cy="2701925"/>
          </a:xfrm>
          <a:prstGeom prst="roundRect">
            <a:avLst>
              <a:gd name="adj" fmla="val 7177"/>
            </a:avLst>
          </a:prstGeom>
          <a:solidFill>
            <a:schemeClr val="bg2">
              <a:lumMod val="50000"/>
            </a:schemeClr>
          </a:solidFill>
          <a:ln w="1397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latin typeface="Calibri" pitchFamily="34" charset="0"/>
                <a:cs typeface="Arial" pitchFamily="34" charset="0"/>
              </a:rPr>
              <a:t>All students graduate college </a:t>
            </a:r>
            <a:br>
              <a:rPr lang="en-US" dirty="0">
                <a:solidFill>
                  <a:prstClr val="white"/>
                </a:solidFill>
                <a:latin typeface="Calibri" pitchFamily="34" charset="0"/>
                <a:cs typeface="Arial" pitchFamily="34" charset="0"/>
              </a:rPr>
            </a:br>
            <a:r>
              <a:rPr lang="en-US" dirty="0">
                <a:solidFill>
                  <a:prstClr val="white"/>
                </a:solidFill>
                <a:latin typeface="Calibri" pitchFamily="34" charset="0"/>
                <a:cs typeface="Arial" pitchFamily="34" charset="0"/>
              </a:rPr>
              <a:t>and</a:t>
            </a:r>
            <a:r>
              <a:rPr lang="en-US" i="1" dirty="0">
                <a:solidFill>
                  <a:prstClr val="white"/>
                </a:solidFill>
                <a:latin typeface="Calibri" pitchFamily="34" charset="0"/>
                <a:cs typeface="Arial" pitchFamily="34" charset="0"/>
              </a:rPr>
              <a:t> </a:t>
            </a:r>
            <a:r>
              <a:rPr lang="en-US" dirty="0">
                <a:solidFill>
                  <a:prstClr val="white"/>
                </a:solidFill>
                <a:latin typeface="Calibri" pitchFamily="34" charset="0"/>
                <a:cs typeface="Arial" pitchFamily="34" charset="0"/>
              </a:rPr>
              <a:t>career</a:t>
            </a:r>
            <a:r>
              <a:rPr lang="en-US" i="1" dirty="0">
                <a:solidFill>
                  <a:prstClr val="white"/>
                </a:solidFill>
                <a:latin typeface="Calibri" pitchFamily="34" charset="0"/>
                <a:cs typeface="Arial" pitchFamily="34" charset="0"/>
              </a:rPr>
              <a:t> </a:t>
            </a:r>
            <a:r>
              <a:rPr lang="en-US" dirty="0">
                <a:solidFill>
                  <a:prstClr val="white"/>
                </a:solidFill>
                <a:latin typeface="Calibri" pitchFamily="34" charset="0"/>
                <a:cs typeface="Arial" pitchFamily="34" charset="0"/>
              </a:rPr>
              <a:t>ready </a:t>
            </a:r>
          </a:p>
        </p:txBody>
      </p:sp>
      <p:sp>
        <p:nvSpPr>
          <p:cNvPr id="10" name="Notched Right Arrow 9"/>
          <p:cNvSpPr/>
          <p:nvPr/>
        </p:nvSpPr>
        <p:spPr>
          <a:xfrm>
            <a:off x="6249225" y="3566721"/>
            <a:ext cx="1096962" cy="585788"/>
          </a:xfrm>
          <a:prstGeom prst="notchedRightArrow">
            <a:avLst/>
          </a:prstGeom>
          <a:solidFill>
            <a:schemeClr val="tx1"/>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latin typeface="Calibri" pitchFamily="34" charset="0"/>
            </a:endParaRPr>
          </a:p>
        </p:txBody>
      </p:sp>
      <p:sp>
        <p:nvSpPr>
          <p:cNvPr id="11" name="Isosceles Triangle 10"/>
          <p:cNvSpPr/>
          <p:nvPr/>
        </p:nvSpPr>
        <p:spPr>
          <a:xfrm>
            <a:off x="2774981" y="2130827"/>
            <a:ext cx="3703638" cy="3457575"/>
          </a:xfrm>
          <a:prstGeom prst="triangle">
            <a:avLst/>
          </a:prstGeom>
          <a:solidFill>
            <a:schemeClr val="accent6">
              <a:lumMod val="75000"/>
            </a:schemeClr>
          </a:solidFill>
          <a:ln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solidFill>
                  <a:prstClr val="white"/>
                </a:solidFill>
                <a:latin typeface="Calibri" pitchFamily="34" charset="0"/>
                <a:cs typeface="Arial" pitchFamily="34" charset="0"/>
              </a:rPr>
              <a:t>Teachers and schools have information and tools to improve teaching and learning</a:t>
            </a:r>
          </a:p>
          <a:p>
            <a:pPr algn="ctr" eaLnBrk="1" hangingPunct="1">
              <a:defRPr/>
            </a:pPr>
            <a:endParaRPr lang="en-US" b="1" dirty="0">
              <a:solidFill>
                <a:prstClr val="white"/>
              </a:solidFill>
              <a:latin typeface="Calibri" pitchFamily="34" charset="0"/>
              <a:cs typeface="Arial" pitchFamily="34" charset="0"/>
            </a:endParaRPr>
          </a:p>
          <a:p>
            <a:pPr algn="ctr" eaLnBrk="1" hangingPunct="1">
              <a:defRPr/>
            </a:pPr>
            <a:endParaRPr lang="en-US" dirty="0">
              <a:solidFill>
                <a:prstClr val="white"/>
              </a:solidFill>
              <a:latin typeface="Calibri" pitchFamily="34" charset="0"/>
              <a:cs typeface="Arial" pitchFamily="34" charset="0"/>
            </a:endParaRPr>
          </a:p>
          <a:p>
            <a:pPr algn="ctr" eaLnBrk="1" hangingPunct="1">
              <a:defRPr/>
            </a:pPr>
            <a:endParaRPr lang="en-US" dirty="0">
              <a:solidFill>
                <a:prstClr val="white"/>
              </a:solidFill>
              <a:latin typeface="Calibri" pitchFamily="34" charset="0"/>
              <a:cs typeface="Arial" pitchFamily="34" charset="0"/>
            </a:endParaRPr>
          </a:p>
        </p:txBody>
      </p:sp>
      <p:sp>
        <p:nvSpPr>
          <p:cNvPr id="12" name="Rounded Rectangle 11"/>
          <p:cNvSpPr>
            <a:spLocks noChangeArrowheads="1"/>
          </p:cNvSpPr>
          <p:nvPr/>
        </p:nvSpPr>
        <p:spPr bwMode="auto">
          <a:xfrm>
            <a:off x="5514078" y="5244075"/>
            <a:ext cx="2567256" cy="1465822"/>
          </a:xfrm>
          <a:prstGeom prst="roundRect">
            <a:avLst>
              <a:gd name="adj" fmla="val 16667"/>
            </a:avLst>
          </a:prstGeom>
          <a:solidFill>
            <a:schemeClr val="bg2">
              <a:lumMod val="60000"/>
              <a:lumOff val="4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711200" eaLnBrk="1" hangingPunct="1">
              <a:lnSpc>
                <a:spcPct val="90000"/>
              </a:lnSpc>
              <a:defRPr/>
            </a:pPr>
            <a:r>
              <a:rPr lang="en-US" b="1" dirty="0">
                <a:solidFill>
                  <a:schemeClr val="tx2"/>
                </a:solidFill>
                <a:latin typeface="Calibri" pitchFamily="34" charset="0"/>
                <a:ea typeface="ＭＳ Ｐゴシック" pitchFamily="34" charset="-128"/>
              </a:rPr>
              <a:t>Interim assessments </a:t>
            </a:r>
            <a:r>
              <a:rPr lang="en-US" dirty="0">
                <a:solidFill>
                  <a:schemeClr val="tx2"/>
                </a:solidFill>
                <a:latin typeface="Calibri" pitchFamily="34" charset="0"/>
                <a:ea typeface="ＭＳ Ｐゴシック" pitchFamily="34" charset="-128"/>
              </a:rPr>
              <a:t/>
            </a:r>
            <a:br>
              <a:rPr lang="en-US" dirty="0">
                <a:solidFill>
                  <a:schemeClr val="tx2"/>
                </a:solidFill>
                <a:latin typeface="Calibri" pitchFamily="34" charset="0"/>
                <a:ea typeface="ＭＳ Ｐゴシック" pitchFamily="34" charset="-128"/>
              </a:rPr>
            </a:br>
            <a:r>
              <a:rPr lang="en-US" dirty="0">
                <a:solidFill>
                  <a:schemeClr val="tx2"/>
                </a:solidFill>
                <a:latin typeface="Calibri" pitchFamily="34" charset="0"/>
                <a:ea typeface="ＭＳ Ｐゴシック" pitchFamily="34" charset="-128"/>
              </a:rPr>
              <a:t>Flexible, open, used for actionable feedback</a:t>
            </a:r>
          </a:p>
        </p:txBody>
      </p:sp>
      <p:sp>
        <p:nvSpPr>
          <p:cNvPr id="13" name="Rounded Rectangle 12"/>
          <p:cNvSpPr>
            <a:spLocks noChangeArrowheads="1"/>
          </p:cNvSpPr>
          <p:nvPr/>
        </p:nvSpPr>
        <p:spPr bwMode="auto">
          <a:xfrm>
            <a:off x="3102800" y="1719424"/>
            <a:ext cx="2951162" cy="1473667"/>
          </a:xfrm>
          <a:prstGeom prst="roundRect">
            <a:avLst>
              <a:gd name="adj" fmla="val 16667"/>
            </a:avLst>
          </a:prstGeom>
          <a:solidFill>
            <a:schemeClr val="bg2">
              <a:lumMod val="60000"/>
              <a:lumOff val="4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711200" eaLnBrk="1" hangingPunct="1">
              <a:lnSpc>
                <a:spcPct val="90000"/>
              </a:lnSpc>
              <a:defRPr/>
            </a:pPr>
            <a:r>
              <a:rPr lang="en-US" b="1" dirty="0">
                <a:solidFill>
                  <a:schemeClr val="tx2"/>
                </a:solidFill>
                <a:latin typeface="Calibri" pitchFamily="34" charset="0"/>
                <a:ea typeface="+mn-ea"/>
                <a:cs typeface="ＭＳ Ｐゴシック" charset="0"/>
              </a:rPr>
              <a:t>Summative assessments </a:t>
            </a:r>
          </a:p>
          <a:p>
            <a:pPr algn="ctr" defTabSz="711200" eaLnBrk="1" hangingPunct="1">
              <a:lnSpc>
                <a:spcPct val="90000"/>
              </a:lnSpc>
              <a:defRPr/>
            </a:pPr>
            <a:r>
              <a:rPr lang="en-US" dirty="0">
                <a:solidFill>
                  <a:schemeClr val="tx2"/>
                </a:solidFill>
                <a:latin typeface="Calibri" pitchFamily="34" charset="0"/>
                <a:ea typeface="+mn-ea"/>
                <a:cs typeface="ＭＳ Ｐゴシック" charset="0"/>
              </a:rPr>
              <a:t>benchmarked to college and career readiness</a:t>
            </a:r>
          </a:p>
          <a:p>
            <a:pPr algn="ctr" defTabSz="711200" eaLnBrk="1" hangingPunct="1">
              <a:lnSpc>
                <a:spcPct val="90000"/>
              </a:lnSpc>
              <a:defRPr/>
            </a:pPr>
            <a:r>
              <a:rPr lang="en-US" dirty="0">
                <a:solidFill>
                  <a:schemeClr val="tx2"/>
                </a:solidFill>
                <a:latin typeface="Calibri" pitchFamily="34" charset="0"/>
                <a:ea typeface="+mn-ea"/>
                <a:cs typeface="ＭＳ Ｐゴシック" charset="0"/>
              </a:rPr>
              <a:t>(Grades 3-8 and 11)</a:t>
            </a:r>
          </a:p>
        </p:txBody>
      </p:sp>
      <p:sp>
        <p:nvSpPr>
          <p:cNvPr id="14" name="Rounded Rectangle 13"/>
          <p:cNvSpPr/>
          <p:nvPr/>
        </p:nvSpPr>
        <p:spPr>
          <a:xfrm>
            <a:off x="1187446" y="5221183"/>
            <a:ext cx="2530206" cy="1481697"/>
          </a:xfrm>
          <a:prstGeom prst="roundRect">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711200" eaLnBrk="1" hangingPunct="1">
              <a:lnSpc>
                <a:spcPct val="90000"/>
              </a:lnSpc>
              <a:defRPr/>
            </a:pPr>
            <a:r>
              <a:rPr lang="en-US" b="1" dirty="0">
                <a:solidFill>
                  <a:schemeClr val="tx2"/>
                </a:solidFill>
                <a:latin typeface="Calibri" pitchFamily="34" charset="0"/>
                <a:ea typeface="+mn-ea"/>
                <a:cs typeface="Arial" panose="020B0604020202020204" pitchFamily="34" charset="0"/>
              </a:rPr>
              <a:t>Digital Library: </a:t>
            </a:r>
            <a:r>
              <a:rPr lang="en-US" dirty="0">
                <a:solidFill>
                  <a:schemeClr val="tx2"/>
                </a:solidFill>
                <a:latin typeface="Calibri" pitchFamily="34" charset="0"/>
                <a:ea typeface="+mn-ea"/>
                <a:cs typeface="Arial" panose="020B0604020202020204" pitchFamily="34" charset="0"/>
              </a:rPr>
              <a:t>Formative assessment tools and practices</a:t>
            </a:r>
          </a:p>
          <a:p>
            <a:pPr algn="ctr" defTabSz="711200" eaLnBrk="1" hangingPunct="1">
              <a:lnSpc>
                <a:spcPct val="90000"/>
              </a:lnSpc>
              <a:defRPr/>
            </a:pPr>
            <a:r>
              <a:rPr lang="en-US" dirty="0">
                <a:solidFill>
                  <a:schemeClr val="tx2"/>
                </a:solidFill>
                <a:latin typeface="Calibri" pitchFamily="34" charset="0"/>
                <a:ea typeface="+mn-ea"/>
                <a:cs typeface="Arial" panose="020B0604020202020204" pitchFamily="34" charset="0"/>
              </a:rPr>
              <a:t>for teachers to improve instruction</a:t>
            </a:r>
            <a:endParaRPr lang="en-US" dirty="0">
              <a:solidFill>
                <a:schemeClr val="tx2"/>
              </a:solidFill>
              <a:latin typeface="Calibri" pitchFamily="34" charset="0"/>
              <a:ea typeface="+mn-ea"/>
              <a:cs typeface="ＭＳ Ｐゴシック" charset="0"/>
            </a:endParaRPr>
          </a:p>
        </p:txBody>
      </p:sp>
    </p:spTree>
    <p:extLst>
      <p:ext uri="{BB962C8B-B14F-4D97-AF65-F5344CB8AC3E}">
        <p14:creationId xmlns:p14="http://schemas.microsoft.com/office/powerpoint/2010/main" val="168053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1601" y="152400"/>
            <a:ext cx="7696199" cy="1066800"/>
          </a:xfrm>
        </p:spPr>
        <p:txBody>
          <a:bodyPr>
            <a:noAutofit/>
          </a:bodyPr>
          <a:lstStyle/>
          <a:p>
            <a:pPr algn="ctr"/>
            <a:r>
              <a:rPr lang="en-US" sz="4000" dirty="0">
                <a:solidFill>
                  <a:schemeClr val="tx1"/>
                </a:solidFill>
              </a:rPr>
              <a:t>Smarter Balanced</a:t>
            </a:r>
            <a:br>
              <a:rPr lang="en-US" sz="4000" dirty="0">
                <a:solidFill>
                  <a:schemeClr val="tx1"/>
                </a:solidFill>
              </a:rPr>
            </a:br>
            <a:r>
              <a:rPr lang="en-US" sz="4000" dirty="0">
                <a:solidFill>
                  <a:schemeClr val="tx1"/>
                </a:solidFill>
              </a:rPr>
              <a:t>Interim Assessment Blocks (IABs)</a:t>
            </a:r>
            <a:endParaRPr lang="en-US" altLang="en-US" sz="4000" dirty="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13</a:t>
            </a:fld>
            <a:endParaRPr lang="en-US" altLang="en-US"/>
          </a:p>
        </p:txBody>
      </p:sp>
      <p:sp>
        <p:nvSpPr>
          <p:cNvPr id="4" name="Rectangle 3"/>
          <p:cNvSpPr/>
          <p:nvPr/>
        </p:nvSpPr>
        <p:spPr>
          <a:xfrm>
            <a:off x="152400" y="1570672"/>
            <a:ext cx="8839200" cy="1477328"/>
          </a:xfrm>
          <a:prstGeom prst="rect">
            <a:avLst/>
          </a:prstGeom>
        </p:spPr>
        <p:txBody>
          <a:bodyPr wrap="square">
            <a:spAutoFit/>
          </a:bodyPr>
          <a:lstStyle/>
          <a:p>
            <a:r>
              <a:rPr lang="en-US" dirty="0"/>
              <a:t>The following tables are intended to assist LEAs in planning for the administration and local hand scoring of the Interim Assessment Blocks (IAB). Included in each table are the total number of items on each IAB. The total number of items shown includes both machine scored and hand scored items. Each table also provides the number of constructed response and essay items that require local hand scoring.</a:t>
            </a:r>
          </a:p>
        </p:txBody>
      </p:sp>
      <p:sp>
        <p:nvSpPr>
          <p:cNvPr id="6" name="Rectangle 5"/>
          <p:cNvSpPr/>
          <p:nvPr/>
        </p:nvSpPr>
        <p:spPr>
          <a:xfrm>
            <a:off x="4495800" y="2971800"/>
            <a:ext cx="4419600" cy="1292662"/>
          </a:xfrm>
          <a:prstGeom prst="rect">
            <a:avLst/>
          </a:prstGeom>
          <a:ln>
            <a:solidFill>
              <a:schemeClr val="tx1"/>
            </a:solidFill>
          </a:ln>
        </p:spPr>
        <p:txBody>
          <a:bodyPr wrap="square">
            <a:spAutoFit/>
          </a:bodyPr>
          <a:lstStyle/>
          <a:p>
            <a:pPr algn="ctr"/>
            <a:r>
              <a:rPr lang="en-US" dirty="0"/>
              <a:t>The entire list of available IABs for grades</a:t>
            </a:r>
          </a:p>
          <a:p>
            <a:pPr algn="ctr"/>
            <a:r>
              <a:rPr lang="en-US" dirty="0"/>
              <a:t>3-8 and 11 can be found at the following web </a:t>
            </a:r>
            <a:r>
              <a:rPr lang="en-US" dirty="0" smtClean="0"/>
              <a:t>link:</a:t>
            </a:r>
            <a:endParaRPr lang="en-US" dirty="0"/>
          </a:p>
          <a:p>
            <a:pPr algn="ctr"/>
            <a:r>
              <a:rPr lang="en-US" sz="1200" dirty="0" smtClean="0">
                <a:hlinkClick r:id="rId3"/>
              </a:rPr>
              <a:t>http</a:t>
            </a:r>
            <a:r>
              <a:rPr lang="en-US" sz="1200" dirty="0">
                <a:hlinkClick r:id="rId3"/>
              </a:rPr>
              <a:t>://www.cde.ca.gov/ta/tg/ca/iabhandscoring.asp</a:t>
            </a:r>
            <a:endParaRPr lang="en-US" sz="1200" dirty="0"/>
          </a:p>
          <a:p>
            <a:pPr algn="ctr"/>
            <a:r>
              <a:rPr lang="en-US" sz="1200" dirty="0" smtClean="0">
                <a:solidFill>
                  <a:srgbClr val="008000"/>
                </a:solidFill>
              </a:rPr>
              <a:t>OR</a:t>
            </a:r>
            <a:r>
              <a:rPr lang="mr-IN" sz="1200" dirty="0" smtClean="0">
                <a:solidFill>
                  <a:srgbClr val="008000"/>
                </a:solidFill>
              </a:rPr>
              <a:t>…</a:t>
            </a:r>
            <a:r>
              <a:rPr lang="en-US" sz="1200" dirty="0" smtClean="0">
                <a:solidFill>
                  <a:srgbClr val="008000"/>
                </a:solidFill>
              </a:rPr>
              <a:t>on the STB/IA page!</a:t>
            </a:r>
            <a:endParaRPr lang="en-US" sz="1200" dirty="0">
              <a:solidFill>
                <a:srgbClr val="008000"/>
              </a:solidFill>
            </a:endParaRPr>
          </a:p>
        </p:txBody>
      </p:sp>
      <p:pic>
        <p:nvPicPr>
          <p:cNvPr id="3" name="Picture 2" descr="Smarter Balanced Interim Assessment Blocks - California Assessment of Student Performance and P - Internet Explorer"/>
          <p:cNvPicPr>
            <a:picLocks noChangeAspect="1"/>
          </p:cNvPicPr>
          <p:nvPr/>
        </p:nvPicPr>
        <p:blipFill rotWithShape="1">
          <a:blip r:embed="rId4">
            <a:extLst>
              <a:ext uri="{28A0092B-C50C-407E-A947-70E740481C1C}">
                <a14:useLocalDpi xmlns:a14="http://schemas.microsoft.com/office/drawing/2010/main" val="0"/>
              </a:ext>
            </a:extLst>
          </a:blip>
          <a:srcRect l="13277" t="11687" r="31772" b="7654"/>
          <a:stretch/>
        </p:blipFill>
        <p:spPr>
          <a:xfrm>
            <a:off x="228600" y="3048000"/>
            <a:ext cx="4191000" cy="3733800"/>
          </a:xfrm>
          <a:prstGeom prst="rect">
            <a:avLst/>
          </a:prstGeom>
          <a:ln>
            <a:solidFill>
              <a:schemeClr val="tx1"/>
            </a:solidFill>
          </a:ln>
        </p:spPr>
      </p:pic>
      <p:sp>
        <p:nvSpPr>
          <p:cNvPr id="5" name="Down Arrow 4"/>
          <p:cNvSpPr/>
          <p:nvPr/>
        </p:nvSpPr>
        <p:spPr>
          <a:xfrm>
            <a:off x="7696200" y="4114800"/>
            <a:ext cx="484632"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cture 2016-12-13 at 2.51.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3243" y="4495800"/>
            <a:ext cx="3988357" cy="2209800"/>
          </a:xfrm>
          <a:prstGeom prst="rect">
            <a:avLst/>
          </a:prstGeom>
          <a:ln w="3175" cmpd="sng">
            <a:solidFill>
              <a:schemeClr val="tx1"/>
            </a:solidFill>
          </a:ln>
        </p:spPr>
      </p:pic>
      <p:sp>
        <p:nvSpPr>
          <p:cNvPr id="8" name="Chevron 7"/>
          <p:cNvSpPr/>
          <p:nvPr/>
        </p:nvSpPr>
        <p:spPr>
          <a:xfrm>
            <a:off x="4648200" y="548640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364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1600" y="152400"/>
            <a:ext cx="7557247" cy="914400"/>
          </a:xfrm>
        </p:spPr>
        <p:txBody>
          <a:bodyPr>
            <a:normAutofit/>
          </a:bodyPr>
          <a:lstStyle/>
          <a:p>
            <a:pPr algn="ctr"/>
            <a:r>
              <a:rPr lang="en-US" altLang="en-US" sz="4800" dirty="0">
                <a:solidFill>
                  <a:schemeClr val="tx1"/>
                </a:solidFill>
              </a:rPr>
              <a:t> Interim Assessment Purpose</a:t>
            </a:r>
          </a:p>
        </p:txBody>
      </p:sp>
      <p:sp>
        <p:nvSpPr>
          <p:cNvPr id="4099" name="Content Placeholder 2"/>
          <p:cNvSpPr>
            <a:spLocks noGrp="1"/>
          </p:cNvSpPr>
          <p:nvPr>
            <p:ph idx="4294967295"/>
          </p:nvPr>
        </p:nvSpPr>
        <p:spPr>
          <a:xfrm>
            <a:off x="152401" y="1600200"/>
            <a:ext cx="8762999" cy="4800600"/>
          </a:xfrm>
          <a:prstGeom prst="rect">
            <a:avLst/>
          </a:prstGeom>
        </p:spPr>
        <p:txBody>
          <a:bodyPr>
            <a:noAutofit/>
          </a:bodyPr>
          <a:lstStyle/>
          <a:p>
            <a:pPr marL="228600" lvl="0" indent="-228600" fontAlgn="auto">
              <a:spcBef>
                <a:spcPts val="0"/>
              </a:spcBef>
              <a:spcAft>
                <a:spcPts val="0"/>
              </a:spcAft>
              <a:buFont typeface="Arial" panose="020B0604020202020204" pitchFamily="34" charset="0"/>
              <a:buChar char="•"/>
              <a:defRPr/>
            </a:pPr>
            <a:r>
              <a:rPr lang="en-US" altLang="en-US" sz="4000" dirty="0">
                <a:cs typeface="Arial" panose="020B0604020202020204" pitchFamily="34" charset="0"/>
              </a:rPr>
              <a:t>The Interim Assessments are one component of the Smarter Balance assessment system and are designed to support teaching and student learning throughout the year. The items are developed under the same conditions, protocols, and review procedures as those used in the summative assessments.</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14</a:t>
            </a:fld>
            <a:endParaRPr lang="en-US" altLang="en-US" dirty="0"/>
          </a:p>
        </p:txBody>
      </p:sp>
    </p:spTree>
    <p:extLst>
      <p:ext uri="{BB962C8B-B14F-4D97-AF65-F5344CB8AC3E}">
        <p14:creationId xmlns:p14="http://schemas.microsoft.com/office/powerpoint/2010/main" val="197443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0" y="228600"/>
            <a:ext cx="7557247" cy="914400"/>
          </a:xfrm>
        </p:spPr>
        <p:txBody>
          <a:bodyPr>
            <a:normAutofit/>
          </a:bodyPr>
          <a:lstStyle/>
          <a:p>
            <a:r>
              <a:rPr lang="en-US" altLang="en-US" sz="4000" dirty="0">
                <a:solidFill>
                  <a:schemeClr val="tx1"/>
                </a:solidFill>
              </a:rPr>
              <a:t> Interim Assessment Purpose cont.</a:t>
            </a:r>
          </a:p>
        </p:txBody>
      </p:sp>
      <p:sp>
        <p:nvSpPr>
          <p:cNvPr id="4099" name="Content Placeholder 2"/>
          <p:cNvSpPr>
            <a:spLocks noGrp="1"/>
          </p:cNvSpPr>
          <p:nvPr>
            <p:ph idx="4294967295"/>
          </p:nvPr>
        </p:nvSpPr>
        <p:spPr>
          <a:xfrm>
            <a:off x="152401" y="1600200"/>
            <a:ext cx="8762999" cy="4800600"/>
          </a:xfrm>
          <a:prstGeom prst="rect">
            <a:avLst/>
          </a:prstGeom>
        </p:spPr>
        <p:txBody>
          <a:bodyPr>
            <a:noAutofit/>
          </a:bodyPr>
          <a:lstStyle/>
          <a:p>
            <a:pPr marL="228600" indent="-228600" fontAlgn="auto">
              <a:spcBef>
                <a:spcPts val="0"/>
              </a:spcBef>
              <a:spcAft>
                <a:spcPts val="0"/>
              </a:spcAft>
              <a:buFont typeface="Arial" panose="020B0604020202020204" pitchFamily="34" charset="0"/>
              <a:buChar char="•"/>
              <a:defRPr/>
            </a:pPr>
            <a:r>
              <a:rPr lang="en-US" altLang="en-US" sz="3200" dirty="0">
                <a:cs typeface="Arial" panose="020B0604020202020204" pitchFamily="34" charset="0"/>
              </a:rPr>
              <a:t>The content of the tests </a:t>
            </a:r>
            <a:r>
              <a:rPr lang="en-US" altLang="en-US" sz="3200" dirty="0" smtClean="0">
                <a:cs typeface="Arial" panose="020B0604020202020204" pitchFamily="34" charset="0"/>
              </a:rPr>
              <a:t>has </a:t>
            </a:r>
            <a:r>
              <a:rPr lang="en-US" altLang="en-US" sz="3200" dirty="0">
                <a:cs typeface="Arial" panose="020B0604020202020204" pitchFamily="34" charset="0"/>
              </a:rPr>
              <a:t>been aligned to the Common Core State Standards in grades 3–8 and high school. The grade level to assess should be based on the purpose of the testing event.</a:t>
            </a:r>
          </a:p>
          <a:p>
            <a:pPr marL="228600" indent="-228600" fontAlgn="auto">
              <a:spcBef>
                <a:spcPts val="0"/>
              </a:spcBef>
              <a:spcAft>
                <a:spcPts val="0"/>
              </a:spcAft>
              <a:buFont typeface="Arial" panose="020B0604020202020204" pitchFamily="34" charset="0"/>
              <a:buChar char="•"/>
              <a:defRPr/>
            </a:pPr>
            <a:endParaRPr lang="en-US" altLang="en-US" sz="3200" dirty="0">
              <a:cs typeface="Arial" panose="020B0604020202020204" pitchFamily="34" charset="0"/>
            </a:endParaRPr>
          </a:p>
          <a:p>
            <a:pPr marL="228600" indent="-228600" fontAlgn="auto">
              <a:spcBef>
                <a:spcPts val="0"/>
              </a:spcBef>
              <a:spcAft>
                <a:spcPts val="0"/>
              </a:spcAft>
              <a:buFont typeface="Arial" panose="020B0604020202020204" pitchFamily="34" charset="0"/>
              <a:buChar char="•"/>
              <a:defRPr/>
            </a:pPr>
            <a:r>
              <a:rPr lang="en-US" altLang="en-US" sz="3200" dirty="0">
                <a:cs typeface="Arial" panose="020B0604020202020204" pitchFamily="34" charset="0"/>
              </a:rPr>
              <a:t>Each test can be administered to students in any grade (e.g., a grade 7 interim test is not limited to grade 7 students, but can be administered to students in grades 6 or 8).</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15</a:t>
            </a:fld>
            <a:endParaRPr lang="en-US" altLang="en-US"/>
          </a:p>
        </p:txBody>
      </p:sp>
    </p:spTree>
    <p:extLst>
      <p:ext uri="{BB962C8B-B14F-4D97-AF65-F5344CB8AC3E}">
        <p14:creationId xmlns:p14="http://schemas.microsoft.com/office/powerpoint/2010/main" val="4728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1601" y="152400"/>
            <a:ext cx="7696199" cy="1066800"/>
          </a:xfrm>
        </p:spPr>
        <p:txBody>
          <a:bodyPr>
            <a:normAutofit/>
          </a:bodyPr>
          <a:lstStyle/>
          <a:p>
            <a:pPr algn="ctr"/>
            <a:r>
              <a:rPr lang="en-US" altLang="en-US" sz="4000" dirty="0">
                <a:solidFill>
                  <a:schemeClr val="tx1"/>
                </a:solidFill>
              </a:rPr>
              <a:t>Interim Assessment Types</a:t>
            </a:r>
          </a:p>
        </p:txBody>
      </p:sp>
      <p:sp>
        <p:nvSpPr>
          <p:cNvPr id="4099" name="Content Placeholder 2"/>
          <p:cNvSpPr>
            <a:spLocks noGrp="1"/>
          </p:cNvSpPr>
          <p:nvPr>
            <p:ph idx="4294967295"/>
          </p:nvPr>
        </p:nvSpPr>
        <p:spPr>
          <a:xfrm>
            <a:off x="228601" y="1600200"/>
            <a:ext cx="8762999" cy="685800"/>
          </a:xfrm>
          <a:prstGeom prst="rect">
            <a:avLst/>
          </a:prstGeom>
        </p:spPr>
        <p:txBody>
          <a:bodyPr>
            <a:noAutofit/>
          </a:bodyPr>
          <a:lstStyle/>
          <a:p>
            <a:pPr>
              <a:buFont typeface="Arial" panose="020B0604020202020204" pitchFamily="34" charset="0"/>
              <a:buChar char="•"/>
              <a:defRPr/>
            </a:pPr>
            <a:r>
              <a:rPr lang="en-US" altLang="en-US" sz="2800" b="1" dirty="0">
                <a:cs typeface="Arial" panose="020B0604020202020204" pitchFamily="34" charset="0"/>
              </a:rPr>
              <a:t>Two types of interim assessments:</a:t>
            </a:r>
          </a:p>
          <a:p>
            <a:pPr lvl="1" indent="-450850">
              <a:buFont typeface="Arial" panose="020B0604020202020204" pitchFamily="34" charset="0"/>
              <a:buAutoNum type="arabicPeriod"/>
              <a:defRPr/>
            </a:pPr>
            <a:r>
              <a:rPr lang="en-US" altLang="en-US" sz="2800" dirty="0">
                <a:cs typeface="Arial" panose="020B0604020202020204" pitchFamily="34" charset="0"/>
              </a:rPr>
              <a:t>Interim Comprehensive Assessments (</a:t>
            </a:r>
            <a:r>
              <a:rPr lang="en-US" altLang="en-US" sz="2800" b="1" dirty="0">
                <a:cs typeface="Arial" panose="020B0604020202020204" pitchFamily="34" charset="0"/>
              </a:rPr>
              <a:t>ICAs</a:t>
            </a:r>
            <a:r>
              <a:rPr lang="en-US" altLang="en-US" sz="2800" dirty="0" smtClean="0">
                <a:cs typeface="Arial" panose="020B0604020202020204" pitchFamily="34" charset="0"/>
              </a:rPr>
              <a:t>)*</a:t>
            </a:r>
            <a:endParaRPr lang="en-US" altLang="en-US" sz="2800" dirty="0">
              <a:cs typeface="Arial" panose="020B0604020202020204" pitchFamily="34" charset="0"/>
            </a:endParaRPr>
          </a:p>
          <a:p>
            <a:pPr lvl="2" indent="-450850">
              <a:buFont typeface="Arial" panose="020B0604020202020204" pitchFamily="34" charset="0"/>
              <a:buChar char="–"/>
              <a:defRPr/>
            </a:pPr>
            <a:r>
              <a:rPr lang="en-US" altLang="en-US" sz="2800" dirty="0">
                <a:cs typeface="Arial" panose="020B0604020202020204" pitchFamily="34" charset="0"/>
              </a:rPr>
              <a:t>English language arts/literacy (ELA) test and performance task</a:t>
            </a:r>
          </a:p>
          <a:p>
            <a:pPr lvl="2" indent="-450850">
              <a:spcAft>
                <a:spcPts val="1200"/>
              </a:spcAft>
              <a:buFont typeface="Arial" panose="020B0604020202020204" pitchFamily="34" charset="0"/>
              <a:buChar char="–"/>
              <a:defRPr/>
            </a:pPr>
            <a:r>
              <a:rPr lang="en-US" altLang="en-US" sz="2800" dirty="0">
                <a:cs typeface="Arial" panose="020B0604020202020204" pitchFamily="34" charset="0"/>
              </a:rPr>
              <a:t>Mathematics test and performance </a:t>
            </a:r>
            <a:r>
              <a:rPr lang="en-US" altLang="en-US" sz="2800" dirty="0" smtClean="0">
                <a:cs typeface="Arial" panose="020B0604020202020204" pitchFamily="34" charset="0"/>
              </a:rPr>
              <a:t>task</a:t>
            </a:r>
          </a:p>
          <a:p>
            <a:pPr lvl="2" indent="-450850">
              <a:spcAft>
                <a:spcPts val="1200"/>
              </a:spcAft>
              <a:buFont typeface="Arial" panose="020B0604020202020204" pitchFamily="34" charset="0"/>
              <a:buChar char="–"/>
              <a:defRPr/>
            </a:pPr>
            <a:r>
              <a:rPr lang="en-US" altLang="en-US" sz="2800" dirty="0" smtClean="0">
                <a:cs typeface="Arial" panose="020B0604020202020204" pitchFamily="34" charset="0"/>
              </a:rPr>
              <a:t>*NOT REQUIRED</a:t>
            </a:r>
            <a:endParaRPr lang="en-US" altLang="en-US" sz="2800" dirty="0">
              <a:cs typeface="Arial" panose="020B0604020202020204" pitchFamily="34" charset="0"/>
            </a:endParaRPr>
          </a:p>
          <a:p>
            <a:pPr lvl="1" indent="-450850">
              <a:buFont typeface="Arial" panose="020B0604020202020204" pitchFamily="34" charset="0"/>
              <a:buAutoNum type="arabicPeriod" startAt="2"/>
              <a:defRPr/>
            </a:pPr>
            <a:r>
              <a:rPr lang="en-US" altLang="en-US" sz="2800" dirty="0">
                <a:cs typeface="Arial" panose="020B0604020202020204" pitchFamily="34" charset="0"/>
              </a:rPr>
              <a:t>Interim Assessment Blocks (</a:t>
            </a:r>
            <a:r>
              <a:rPr lang="en-US" altLang="en-US" sz="2800" b="1" dirty="0">
                <a:cs typeface="Arial" panose="020B0604020202020204" pitchFamily="34" charset="0"/>
              </a:rPr>
              <a:t>IABs</a:t>
            </a:r>
            <a:r>
              <a:rPr lang="en-US" altLang="en-US" sz="2800" dirty="0" smtClean="0">
                <a:cs typeface="Arial" panose="020B0604020202020204" pitchFamily="34" charset="0"/>
              </a:rPr>
              <a:t>)**</a:t>
            </a:r>
            <a:endParaRPr lang="en-US" altLang="en-US" sz="2800" dirty="0">
              <a:cs typeface="Arial" panose="020B0604020202020204" pitchFamily="34" charset="0"/>
            </a:endParaRPr>
          </a:p>
          <a:p>
            <a:pPr lvl="2" indent="-450850">
              <a:buFont typeface="Arial" panose="020B0604020202020204" pitchFamily="34" charset="0"/>
              <a:buChar char="–"/>
              <a:defRPr/>
            </a:pPr>
            <a:r>
              <a:rPr lang="en-US" altLang="en-US" sz="2800" dirty="0"/>
              <a:t>There are 5 and 17 IABs per grade and content area and 28 new </a:t>
            </a:r>
            <a:r>
              <a:rPr lang="en-US" altLang="en-US" sz="2800" dirty="0" smtClean="0"/>
              <a:t>and/or </a:t>
            </a:r>
            <a:r>
              <a:rPr lang="en-US" altLang="en-US" sz="2800" dirty="0"/>
              <a:t>improved assessment </a:t>
            </a:r>
            <a:r>
              <a:rPr lang="en-US" altLang="en-US" sz="2800" dirty="0" smtClean="0"/>
              <a:t>blocks</a:t>
            </a:r>
          </a:p>
          <a:p>
            <a:pPr lvl="2" indent="-450850">
              <a:buFont typeface="Arial" panose="020B0604020202020204" pitchFamily="34" charset="0"/>
              <a:buChar char="–"/>
              <a:defRPr/>
            </a:pPr>
            <a:r>
              <a:rPr lang="en-US" altLang="en-US" sz="2800" dirty="0" smtClean="0">
                <a:cs typeface="Arial" panose="020B0604020202020204" pitchFamily="34" charset="0"/>
              </a:rPr>
              <a:t>**REQUIRED, Grades 3-11</a:t>
            </a:r>
            <a:endParaRPr lang="en-US" altLang="en-US" sz="2800" dirty="0">
              <a:cs typeface="Arial" panose="020B0604020202020204" pitchFamily="34"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16</a:t>
            </a:fld>
            <a:endParaRPr lang="en-US" altLang="en-US"/>
          </a:p>
        </p:txBody>
      </p:sp>
    </p:spTree>
    <p:extLst>
      <p:ext uri="{BB962C8B-B14F-4D97-AF65-F5344CB8AC3E}">
        <p14:creationId xmlns:p14="http://schemas.microsoft.com/office/powerpoint/2010/main" val="20397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1601" y="76200"/>
            <a:ext cx="7696199" cy="1066800"/>
          </a:xfrm>
        </p:spPr>
        <p:txBody>
          <a:bodyPr>
            <a:noAutofit/>
          </a:bodyPr>
          <a:lstStyle/>
          <a:p>
            <a:pPr algn="ctr"/>
            <a:r>
              <a:rPr lang="en-US" sz="3600" dirty="0">
                <a:solidFill>
                  <a:schemeClr val="tx1"/>
                </a:solidFill>
              </a:rPr>
              <a:t>Smarter Balanced</a:t>
            </a:r>
            <a:br>
              <a:rPr lang="en-US" sz="3600" dirty="0">
                <a:solidFill>
                  <a:schemeClr val="tx1"/>
                </a:solidFill>
              </a:rPr>
            </a:br>
            <a:r>
              <a:rPr lang="en-US" sz="3600" dirty="0">
                <a:solidFill>
                  <a:schemeClr val="tx1"/>
                </a:solidFill>
              </a:rPr>
              <a:t>Interim Comprehensive Assessments (ICA)</a:t>
            </a:r>
            <a:endParaRPr lang="en-US" altLang="en-US" sz="3600" dirty="0">
              <a:solidFill>
                <a:schemeClr val="tx1"/>
              </a:solidFill>
            </a:endParaRPr>
          </a:p>
        </p:txBody>
      </p:sp>
      <p:sp>
        <p:nvSpPr>
          <p:cNvPr id="4099" name="Content Placeholder 2"/>
          <p:cNvSpPr>
            <a:spLocks noGrp="1"/>
          </p:cNvSpPr>
          <p:nvPr>
            <p:ph idx="4294967295"/>
          </p:nvPr>
        </p:nvSpPr>
        <p:spPr>
          <a:xfrm>
            <a:off x="228601" y="1600200"/>
            <a:ext cx="8762999" cy="685800"/>
          </a:xfrm>
          <a:prstGeom prst="rect">
            <a:avLst/>
          </a:prstGeom>
        </p:spPr>
        <p:txBody>
          <a:bodyPr>
            <a:noAutofit/>
          </a:bodyPr>
          <a:lstStyle/>
          <a:p>
            <a:pPr>
              <a:buFont typeface="Arial" panose="020B0604020202020204" pitchFamily="34" charset="0"/>
              <a:buChar char="•"/>
              <a:defRPr/>
            </a:pPr>
            <a:r>
              <a:rPr lang="en-US" altLang="en-US" sz="3200" dirty="0">
                <a:cs typeface="Arial" panose="020B0604020202020204" pitchFamily="34" charset="0"/>
              </a:rPr>
              <a:t>Fixed form</a:t>
            </a:r>
          </a:p>
          <a:p>
            <a:pPr>
              <a:buFont typeface="Arial" panose="020B0604020202020204" pitchFamily="34" charset="0"/>
              <a:buChar char="•"/>
              <a:defRPr/>
            </a:pPr>
            <a:r>
              <a:rPr lang="en-US" altLang="en-US" sz="3200" dirty="0">
                <a:cs typeface="Arial" panose="020B0604020202020204" pitchFamily="34" charset="0"/>
              </a:rPr>
              <a:t>Use the same blueprints and assess the same standards as the summative assessments</a:t>
            </a:r>
          </a:p>
          <a:p>
            <a:pPr>
              <a:buFont typeface="Arial" panose="020B0604020202020204" pitchFamily="34" charset="0"/>
              <a:buChar char="•"/>
              <a:defRPr/>
            </a:pPr>
            <a:r>
              <a:rPr lang="en-US" altLang="en-US" sz="3200" dirty="0">
                <a:cs typeface="Arial" panose="020B0604020202020204" pitchFamily="34" charset="0"/>
              </a:rPr>
              <a:t>Include the same item types and formats, including performance tasks, as the summative assessments</a:t>
            </a:r>
          </a:p>
          <a:p>
            <a:pPr>
              <a:buFont typeface="Arial" panose="020B0604020202020204" pitchFamily="34" charset="0"/>
              <a:buChar char="•"/>
              <a:defRPr/>
            </a:pPr>
            <a:r>
              <a:rPr lang="en-US" altLang="en-US" sz="3200" dirty="0">
                <a:cs typeface="Arial" panose="020B0604020202020204" pitchFamily="34" charset="0"/>
              </a:rPr>
              <a:t>Yield overall scale scores, overall achievement level designations, and claim score information</a:t>
            </a:r>
          </a:p>
          <a:p>
            <a:pPr lvl="1">
              <a:buFont typeface="Arial" panose="020B0604020202020204" pitchFamily="34" charset="0"/>
              <a:buChar char="–"/>
              <a:defRPr/>
            </a:pPr>
            <a:r>
              <a:rPr lang="en-US" altLang="en-US" sz="3200" dirty="0"/>
              <a:t>Report against the same scale as the summative test</a:t>
            </a:r>
            <a:endParaRPr lang="en-US" altLang="en-US" sz="3200" dirty="0">
              <a:cs typeface="Arial" panose="020B0604020202020204" pitchFamily="34"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17</a:t>
            </a:fld>
            <a:endParaRPr lang="en-US" altLang="en-US"/>
          </a:p>
        </p:txBody>
      </p:sp>
    </p:spTree>
    <p:extLst>
      <p:ext uri="{BB962C8B-B14F-4D97-AF65-F5344CB8AC3E}">
        <p14:creationId xmlns:p14="http://schemas.microsoft.com/office/powerpoint/2010/main" val="195777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1601" y="152400"/>
            <a:ext cx="7696199" cy="1066800"/>
          </a:xfrm>
        </p:spPr>
        <p:txBody>
          <a:bodyPr>
            <a:noAutofit/>
          </a:bodyPr>
          <a:lstStyle/>
          <a:p>
            <a:pPr algn="ctr"/>
            <a:r>
              <a:rPr lang="en-US" sz="3600" dirty="0">
                <a:solidFill>
                  <a:schemeClr val="tx1"/>
                </a:solidFill>
              </a:rPr>
              <a:t>Smarter Balanced</a:t>
            </a:r>
            <a:br>
              <a:rPr lang="en-US" sz="3600" dirty="0">
                <a:solidFill>
                  <a:schemeClr val="tx1"/>
                </a:solidFill>
              </a:rPr>
            </a:br>
            <a:r>
              <a:rPr lang="en-US" sz="3600" dirty="0">
                <a:solidFill>
                  <a:schemeClr val="tx1"/>
                </a:solidFill>
              </a:rPr>
              <a:t>Interim Comprehensive Assessments (ICA)</a:t>
            </a:r>
            <a:endParaRPr lang="en-US" altLang="en-US" sz="3600" dirty="0">
              <a:solidFill>
                <a:schemeClr val="tx1"/>
              </a:solidFill>
            </a:endParaRPr>
          </a:p>
        </p:txBody>
      </p:sp>
      <p:sp>
        <p:nvSpPr>
          <p:cNvPr id="4099" name="Content Placeholder 2"/>
          <p:cNvSpPr>
            <a:spLocks noGrp="1"/>
          </p:cNvSpPr>
          <p:nvPr>
            <p:ph idx="4294967295"/>
          </p:nvPr>
        </p:nvSpPr>
        <p:spPr>
          <a:xfrm>
            <a:off x="228601" y="1600200"/>
            <a:ext cx="8762999" cy="685800"/>
          </a:xfrm>
          <a:prstGeom prst="rect">
            <a:avLst/>
          </a:prstGeom>
        </p:spPr>
        <p:txBody>
          <a:bodyPr>
            <a:noAutofit/>
          </a:bodyPr>
          <a:lstStyle/>
          <a:p>
            <a:pPr>
              <a:spcBef>
                <a:spcPts val="0"/>
              </a:spcBef>
              <a:spcAft>
                <a:spcPts val="0"/>
              </a:spcAft>
              <a:buFont typeface="Arial" panose="020B0604020202020204" pitchFamily="34" charset="0"/>
              <a:buChar char="•"/>
              <a:defRPr/>
            </a:pPr>
            <a:r>
              <a:rPr lang="en-US" altLang="en-US" sz="3600" dirty="0"/>
              <a:t>Examples of the use of ICAs include:</a:t>
            </a:r>
          </a:p>
          <a:p>
            <a:pPr>
              <a:spcBef>
                <a:spcPts val="0"/>
              </a:spcBef>
              <a:spcAft>
                <a:spcPts val="0"/>
              </a:spcAft>
              <a:buFont typeface="Arial" panose="020B0604020202020204" pitchFamily="34" charset="0"/>
              <a:buChar char="•"/>
              <a:defRPr/>
            </a:pPr>
            <a:endParaRPr lang="en-US" altLang="en-US" sz="3600" dirty="0"/>
          </a:p>
          <a:p>
            <a:pPr lvl="1">
              <a:spcBef>
                <a:spcPts val="0"/>
              </a:spcBef>
              <a:spcAft>
                <a:spcPts val="0"/>
              </a:spcAft>
              <a:buFontTx/>
              <a:buChar char="−"/>
              <a:defRPr/>
            </a:pPr>
            <a:r>
              <a:rPr lang="en-US" altLang="en-US" sz="3600" dirty="0"/>
              <a:t>A new student from another state is given the previous year’s ICA.</a:t>
            </a:r>
          </a:p>
          <a:p>
            <a:pPr lvl="1">
              <a:spcBef>
                <a:spcPts val="0"/>
              </a:spcBef>
              <a:spcAft>
                <a:spcPts val="0"/>
              </a:spcAft>
              <a:buFontTx/>
              <a:buChar char="−"/>
              <a:defRPr/>
            </a:pPr>
            <a:endParaRPr lang="en-US" altLang="en-US" sz="3600" dirty="0"/>
          </a:p>
          <a:p>
            <a:pPr lvl="1">
              <a:spcBef>
                <a:spcPts val="0"/>
              </a:spcBef>
              <a:spcAft>
                <a:spcPts val="0"/>
              </a:spcAft>
              <a:buFontTx/>
              <a:buChar char="−"/>
              <a:defRPr/>
            </a:pPr>
            <a:r>
              <a:rPr lang="en-US" altLang="en-US" sz="3600" dirty="0"/>
              <a:t>Mid-year a teacher gives an ICA to gauge how students might perform on the summative assessment.</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18</a:t>
            </a:fld>
            <a:endParaRPr lang="en-US" altLang="en-US"/>
          </a:p>
        </p:txBody>
      </p:sp>
    </p:spTree>
    <p:extLst>
      <p:ext uri="{BB962C8B-B14F-4D97-AF65-F5344CB8AC3E}">
        <p14:creationId xmlns:p14="http://schemas.microsoft.com/office/powerpoint/2010/main" val="183750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1601" y="152400"/>
            <a:ext cx="7696199" cy="1066800"/>
          </a:xfrm>
        </p:spPr>
        <p:txBody>
          <a:bodyPr>
            <a:noAutofit/>
          </a:bodyPr>
          <a:lstStyle/>
          <a:p>
            <a:pPr algn="ctr"/>
            <a:r>
              <a:rPr lang="en-US" sz="3600" dirty="0">
                <a:solidFill>
                  <a:schemeClr val="tx1"/>
                </a:solidFill>
              </a:rPr>
              <a:t>Smarter Balanced</a:t>
            </a:r>
            <a:br>
              <a:rPr lang="en-US" sz="3600" dirty="0">
                <a:solidFill>
                  <a:schemeClr val="tx1"/>
                </a:solidFill>
              </a:rPr>
            </a:br>
            <a:r>
              <a:rPr lang="en-US" sz="3600" dirty="0">
                <a:solidFill>
                  <a:schemeClr val="tx1"/>
                </a:solidFill>
              </a:rPr>
              <a:t>Interim Assessment Blocks (IABs)</a:t>
            </a:r>
            <a:endParaRPr lang="en-US" altLang="en-US" sz="3600" dirty="0">
              <a:solidFill>
                <a:schemeClr val="tx1"/>
              </a:solidFill>
            </a:endParaRPr>
          </a:p>
        </p:txBody>
      </p:sp>
      <p:sp>
        <p:nvSpPr>
          <p:cNvPr id="4099" name="Content Placeholder 2"/>
          <p:cNvSpPr>
            <a:spLocks noGrp="1"/>
          </p:cNvSpPr>
          <p:nvPr>
            <p:ph idx="4294967295"/>
          </p:nvPr>
        </p:nvSpPr>
        <p:spPr>
          <a:xfrm>
            <a:off x="228601" y="1600200"/>
            <a:ext cx="8762999" cy="685800"/>
          </a:xfrm>
          <a:prstGeom prst="rect">
            <a:avLst/>
          </a:prstGeom>
        </p:spPr>
        <p:txBody>
          <a:bodyPr>
            <a:noAutofit/>
          </a:bodyPr>
          <a:lstStyle/>
          <a:p>
            <a:pPr>
              <a:buFont typeface="Arial" panose="020B0604020202020204" pitchFamily="34" charset="0"/>
              <a:buChar char="•"/>
              <a:defRPr/>
            </a:pPr>
            <a:r>
              <a:rPr lang="en-US" altLang="en-US" sz="3200" dirty="0">
                <a:cs typeface="Arial" pitchFamily="34" charset="0"/>
              </a:rPr>
              <a:t>Fixed form</a:t>
            </a:r>
          </a:p>
          <a:p>
            <a:pPr>
              <a:buFont typeface="Arial" panose="020B0604020202020204" pitchFamily="34" charset="0"/>
              <a:buChar char="•"/>
              <a:defRPr/>
            </a:pPr>
            <a:r>
              <a:rPr lang="en-US" altLang="en-US" sz="3200" dirty="0">
                <a:cs typeface="Arial" pitchFamily="34" charset="0"/>
              </a:rPr>
              <a:t>Focus on fewer sets of skills (e.g., Geometry) </a:t>
            </a:r>
          </a:p>
          <a:p>
            <a:pPr>
              <a:buFont typeface="Arial" panose="020B0604020202020204" pitchFamily="34" charset="0"/>
              <a:buChar char="•"/>
              <a:defRPr/>
            </a:pPr>
            <a:r>
              <a:rPr lang="en-US" altLang="en-US" sz="3200" dirty="0">
                <a:cs typeface="Arial" pitchFamily="34" charset="0"/>
              </a:rPr>
              <a:t>Flexible; supports instruction and curriculum</a:t>
            </a:r>
          </a:p>
          <a:p>
            <a:pPr>
              <a:buFont typeface="Arial" panose="020B0604020202020204" pitchFamily="34" charset="0"/>
              <a:buChar char="•"/>
              <a:defRPr/>
            </a:pPr>
            <a:r>
              <a:rPr lang="en-US" altLang="en-US" sz="3200" dirty="0">
                <a:cs typeface="Arial" pitchFamily="34" charset="0"/>
              </a:rPr>
              <a:t>Include the same item types and formats, including classroom activities and performance tasks, as the summative assessments</a:t>
            </a:r>
          </a:p>
          <a:p>
            <a:pPr>
              <a:buFont typeface="Arial" panose="020B0604020202020204" pitchFamily="34" charset="0"/>
              <a:buChar char="•"/>
              <a:defRPr/>
            </a:pPr>
            <a:r>
              <a:rPr lang="en-US" altLang="en-US" sz="3200" dirty="0">
                <a:cs typeface="Arial" pitchFamily="34" charset="0"/>
              </a:rPr>
              <a:t>Yield overall information for each block</a:t>
            </a:r>
          </a:p>
          <a:p>
            <a:pPr>
              <a:buFont typeface="Arial" panose="020B0604020202020204" pitchFamily="34" charset="0"/>
              <a:buChar char="•"/>
              <a:defRPr/>
            </a:pPr>
            <a:r>
              <a:rPr lang="en-US" altLang="en-US" sz="3200" dirty="0">
                <a:cs typeface="Arial" pitchFamily="34" charset="0"/>
              </a:rPr>
              <a:t>Results are reported as Below Standard, At/Near Standard, and  Above Standard</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19</a:t>
            </a:fld>
            <a:endParaRPr lang="en-US" altLang="en-US"/>
          </a:p>
        </p:txBody>
      </p:sp>
    </p:spTree>
    <p:extLst>
      <p:ext uri="{BB962C8B-B14F-4D97-AF65-F5344CB8AC3E}">
        <p14:creationId xmlns:p14="http://schemas.microsoft.com/office/powerpoint/2010/main" val="393417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Assessment of Student Performance and Progress System</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405340155"/>
              </p:ext>
            </p:extLst>
          </p:nvPr>
        </p:nvGraphicFramePr>
        <p:xfrm>
          <a:off x="228600" y="1600200"/>
          <a:ext cx="8762999"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cstate="print"/>
          <a:srcRect l="20834" t="13333" r="67708" b="78334"/>
          <a:stretch/>
        </p:blipFill>
        <p:spPr>
          <a:xfrm>
            <a:off x="4724400" y="1600200"/>
            <a:ext cx="1609344" cy="731520"/>
          </a:xfrm>
          <a:prstGeom prst="rect">
            <a:avLst/>
          </a:prstGeom>
          <a:ln>
            <a:solidFill>
              <a:schemeClr val="accent6">
                <a:lumMod val="75000"/>
              </a:schemeClr>
            </a:solidFill>
          </a:ln>
        </p:spPr>
      </p:pic>
    </p:spTree>
    <p:extLst>
      <p:ext uri="{BB962C8B-B14F-4D97-AF65-F5344CB8AC3E}">
        <p14:creationId xmlns:p14="http://schemas.microsoft.com/office/powerpoint/2010/main" val="21041419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1601" y="152400"/>
            <a:ext cx="7696199" cy="1066800"/>
          </a:xfrm>
        </p:spPr>
        <p:txBody>
          <a:bodyPr>
            <a:noAutofit/>
          </a:bodyPr>
          <a:lstStyle/>
          <a:p>
            <a:pPr algn="ctr"/>
            <a:r>
              <a:rPr lang="en-US" sz="4000" dirty="0">
                <a:solidFill>
                  <a:schemeClr val="tx1"/>
                </a:solidFill>
              </a:rPr>
              <a:t>Smarter Balanced</a:t>
            </a:r>
            <a:br>
              <a:rPr lang="en-US" sz="4000" dirty="0">
                <a:solidFill>
                  <a:schemeClr val="tx1"/>
                </a:solidFill>
              </a:rPr>
            </a:br>
            <a:r>
              <a:rPr lang="en-US" sz="4000" dirty="0">
                <a:solidFill>
                  <a:schemeClr val="tx1"/>
                </a:solidFill>
              </a:rPr>
              <a:t>Interim Assessment Blocks (IABs)</a:t>
            </a:r>
            <a:endParaRPr lang="en-US" altLang="en-US" sz="4000" dirty="0">
              <a:solidFill>
                <a:schemeClr val="tx1"/>
              </a:solidFill>
            </a:endParaRPr>
          </a:p>
        </p:txBody>
      </p:sp>
      <p:sp>
        <p:nvSpPr>
          <p:cNvPr id="4099" name="Content Placeholder 2"/>
          <p:cNvSpPr>
            <a:spLocks noGrp="1"/>
          </p:cNvSpPr>
          <p:nvPr>
            <p:ph idx="4294967295"/>
          </p:nvPr>
        </p:nvSpPr>
        <p:spPr>
          <a:xfrm>
            <a:off x="228601" y="1600200"/>
            <a:ext cx="8762999" cy="685800"/>
          </a:xfrm>
          <a:prstGeom prst="rect">
            <a:avLst/>
          </a:prstGeom>
        </p:spPr>
        <p:txBody>
          <a:bodyPr>
            <a:noAutofit/>
          </a:bodyPr>
          <a:lstStyle/>
          <a:p>
            <a:pPr>
              <a:spcBef>
                <a:spcPts val="0"/>
              </a:spcBef>
              <a:spcAft>
                <a:spcPts val="0"/>
              </a:spcAft>
              <a:buFont typeface="Arial" panose="020B0604020202020204" pitchFamily="34" charset="0"/>
              <a:buChar char="•"/>
              <a:defRPr/>
            </a:pPr>
            <a:r>
              <a:rPr lang="en-US" altLang="en-US" sz="3600" dirty="0"/>
              <a:t>Examples of the use of IABs include:</a:t>
            </a:r>
          </a:p>
          <a:p>
            <a:pPr>
              <a:spcBef>
                <a:spcPts val="0"/>
              </a:spcBef>
              <a:spcAft>
                <a:spcPts val="0"/>
              </a:spcAft>
              <a:buFont typeface="Arial" panose="020B0604020202020204" pitchFamily="34" charset="0"/>
              <a:buChar char="•"/>
              <a:defRPr/>
            </a:pPr>
            <a:endParaRPr lang="en-US" altLang="en-US" sz="3600" dirty="0"/>
          </a:p>
          <a:p>
            <a:pPr lvl="1">
              <a:spcBef>
                <a:spcPts val="0"/>
              </a:spcBef>
              <a:buFont typeface="Arial" panose="020B0604020202020204" pitchFamily="34" charset="0"/>
              <a:buChar char="−"/>
              <a:defRPr/>
            </a:pPr>
            <a:r>
              <a:rPr lang="en-US" altLang="en-US" sz="3600" dirty="0"/>
              <a:t>A teacher uses the argument performance task to determine the degree of a student’s understanding before or after instruction.</a:t>
            </a:r>
          </a:p>
          <a:p>
            <a:pPr lvl="1">
              <a:spcBef>
                <a:spcPts val="0"/>
              </a:spcBef>
              <a:buFont typeface="Arial" panose="020B0604020202020204" pitchFamily="34" charset="0"/>
              <a:buChar char="−"/>
              <a:defRPr/>
            </a:pPr>
            <a:endParaRPr lang="en-US" altLang="en-US" sz="3600" dirty="0"/>
          </a:p>
          <a:p>
            <a:pPr lvl="1">
              <a:spcBef>
                <a:spcPts val="0"/>
              </a:spcBef>
              <a:buFont typeface="Arial" panose="020B0604020202020204" pitchFamily="34" charset="0"/>
              <a:buChar char="−"/>
              <a:defRPr/>
            </a:pPr>
            <a:r>
              <a:rPr lang="en-US" altLang="en-US" sz="3600" dirty="0"/>
              <a:t>A team of teachers uses a block to become informed about how a group of students are performing in geometry.</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20</a:t>
            </a:fld>
            <a:endParaRPr lang="en-US" altLang="en-US"/>
          </a:p>
        </p:txBody>
      </p:sp>
    </p:spTree>
    <p:extLst>
      <p:ext uri="{BB962C8B-B14F-4D97-AF65-F5344CB8AC3E}">
        <p14:creationId xmlns:p14="http://schemas.microsoft.com/office/powerpoint/2010/main" val="18818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3959F572-39F4-4A39-AC5A-E3FD8AB1DE21}" type="slidenum">
              <a:rPr lang="en-US" smtClean="0"/>
              <a:pPr/>
              <a:t>21</a:t>
            </a:fld>
            <a:endParaRPr lang="en-US" dirty="0"/>
          </a:p>
        </p:txBody>
      </p:sp>
      <p:sp>
        <p:nvSpPr>
          <p:cNvPr id="7" name="Title 1"/>
          <p:cNvSpPr>
            <a:spLocks noGrp="1"/>
          </p:cNvSpPr>
          <p:nvPr>
            <p:ph type="title"/>
          </p:nvPr>
        </p:nvSpPr>
        <p:spPr>
          <a:xfrm>
            <a:off x="1447800" y="152400"/>
            <a:ext cx="7557247" cy="914400"/>
          </a:xfrm>
        </p:spPr>
        <p:txBody>
          <a:bodyPr>
            <a:normAutofit fontScale="90000"/>
          </a:bodyPr>
          <a:lstStyle/>
          <a:p>
            <a:pPr algn="ctr"/>
            <a:r>
              <a:rPr lang="en-US" altLang="en-US" sz="3600" dirty="0">
                <a:solidFill>
                  <a:schemeClr val="tx1"/>
                </a:solidFill>
              </a:rPr>
              <a:t>Smarter Balanced Interim Assessments</a:t>
            </a:r>
            <a:br>
              <a:rPr lang="en-US" altLang="en-US" sz="3600" dirty="0">
                <a:solidFill>
                  <a:schemeClr val="tx1"/>
                </a:solidFill>
              </a:rPr>
            </a:br>
            <a:r>
              <a:rPr lang="en-US" sz="3600" b="1" u="sng" dirty="0">
                <a:solidFill>
                  <a:schemeClr val="tx1"/>
                </a:solidFill>
              </a:rPr>
              <a:t>What’s New</a:t>
            </a:r>
            <a:endParaRPr lang="en-US" altLang="en-US" sz="3600" dirty="0">
              <a:solidFill>
                <a:schemeClr val="tx1"/>
              </a:solidFill>
            </a:endParaRPr>
          </a:p>
        </p:txBody>
      </p:sp>
      <p:sp>
        <p:nvSpPr>
          <p:cNvPr id="8" name="TextBox 7"/>
          <p:cNvSpPr txBox="1"/>
          <p:nvPr/>
        </p:nvSpPr>
        <p:spPr>
          <a:xfrm>
            <a:off x="76200" y="1595765"/>
            <a:ext cx="8991600" cy="4154984"/>
          </a:xfrm>
          <a:prstGeom prst="rect">
            <a:avLst/>
          </a:prstGeom>
          <a:noFill/>
        </p:spPr>
        <p:txBody>
          <a:bodyPr wrap="square" rtlCol="0">
            <a:spAutoFit/>
          </a:bodyPr>
          <a:lstStyle/>
          <a:p>
            <a:pPr marL="457200" indent="-457200">
              <a:buFont typeface="+mj-lt"/>
              <a:buAutoNum type="arabicPeriod"/>
            </a:pPr>
            <a:r>
              <a:rPr lang="en-US" sz="4400" b="1" dirty="0"/>
              <a:t>New </a:t>
            </a:r>
            <a:r>
              <a:rPr lang="en-US" sz="4400" b="1" dirty="0" smtClean="0"/>
              <a:t>and/or </a:t>
            </a:r>
            <a:r>
              <a:rPr lang="en-US" sz="4400" b="1" dirty="0"/>
              <a:t>Improved Assessments</a:t>
            </a:r>
          </a:p>
          <a:p>
            <a:pPr marL="1200150" lvl="1" indent="-742950">
              <a:buFont typeface="+mj-lt"/>
              <a:buAutoNum type="alphaUcPeriod"/>
            </a:pPr>
            <a:r>
              <a:rPr lang="en-US" sz="4400" b="1" dirty="0"/>
              <a:t>11 </a:t>
            </a:r>
            <a:r>
              <a:rPr lang="en-US" sz="4400" b="1" dirty="0" smtClean="0"/>
              <a:t>Math </a:t>
            </a:r>
            <a:r>
              <a:rPr lang="en-US" sz="4400" b="1" dirty="0"/>
              <a:t>IABs</a:t>
            </a:r>
          </a:p>
          <a:p>
            <a:pPr marL="1200150" lvl="1" indent="-742950">
              <a:buFont typeface="+mj-lt"/>
              <a:buAutoNum type="alphaUcPeriod"/>
            </a:pPr>
            <a:r>
              <a:rPr lang="en-US" sz="4400" b="1" dirty="0"/>
              <a:t>17 </a:t>
            </a:r>
            <a:r>
              <a:rPr lang="en-US" sz="4400" b="1" dirty="0" smtClean="0"/>
              <a:t>ELA </a:t>
            </a:r>
            <a:r>
              <a:rPr lang="en-US" sz="4400" b="1" dirty="0"/>
              <a:t>IABs</a:t>
            </a:r>
          </a:p>
          <a:p>
            <a:pPr marL="457200" indent="-457200">
              <a:buFont typeface="+mj-lt"/>
              <a:buAutoNum type="arabicPeriod"/>
            </a:pPr>
            <a:r>
              <a:rPr lang="en-US" sz="4400" b="1" dirty="0"/>
              <a:t>Manner of Administration</a:t>
            </a:r>
          </a:p>
          <a:p>
            <a:pPr marL="1200150" lvl="1" indent="-742950">
              <a:buFont typeface="+mj-lt"/>
              <a:buAutoNum type="alphaUcPeriod"/>
            </a:pPr>
            <a:r>
              <a:rPr lang="en-US" sz="4400" b="1" u="sng" dirty="0" err="1" smtClean="0"/>
              <a:t>Nonstandardized</a:t>
            </a:r>
            <a:r>
              <a:rPr lang="en-US" sz="4400" b="1" u="sng" dirty="0" smtClean="0"/>
              <a:t> (default)</a:t>
            </a:r>
            <a:endParaRPr lang="en-US" sz="4400" b="1" u="sng" dirty="0"/>
          </a:p>
          <a:p>
            <a:pPr marL="1200150" lvl="1" indent="-742950">
              <a:buFont typeface="+mj-lt"/>
              <a:buAutoNum type="alphaUcPeriod"/>
            </a:pPr>
            <a:r>
              <a:rPr lang="en-US" sz="4400" b="1" i="1" u="sng" dirty="0"/>
              <a:t>Standardized/Benchmark</a:t>
            </a:r>
            <a:endParaRPr lang="en-US" sz="4400" dirty="0"/>
          </a:p>
        </p:txBody>
      </p:sp>
    </p:spTree>
    <p:extLst>
      <p:ext uri="{BB962C8B-B14F-4D97-AF65-F5344CB8AC3E}">
        <p14:creationId xmlns:p14="http://schemas.microsoft.com/office/powerpoint/2010/main" val="2942481348"/>
      </p:ext>
    </p:extLst>
  </p:cSld>
  <p:clrMapOvr>
    <a:masterClrMapping/>
  </p:clrMapOvr>
  <p:transition xmlns:p14="http://schemas.microsoft.com/office/powerpoint/2010/mai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3959F572-39F4-4A39-AC5A-E3FD8AB1DE21}" type="slidenum">
              <a:rPr lang="en-US" smtClean="0"/>
              <a:pPr/>
              <a:t>22</a:t>
            </a:fld>
            <a:endParaRPr lang="en-US" dirty="0"/>
          </a:p>
        </p:txBody>
      </p:sp>
      <p:sp>
        <p:nvSpPr>
          <p:cNvPr id="7" name="Title 1"/>
          <p:cNvSpPr>
            <a:spLocks noGrp="1"/>
          </p:cNvSpPr>
          <p:nvPr>
            <p:ph type="title"/>
          </p:nvPr>
        </p:nvSpPr>
        <p:spPr>
          <a:xfrm>
            <a:off x="1447800" y="228600"/>
            <a:ext cx="7557247" cy="914400"/>
          </a:xfrm>
        </p:spPr>
        <p:txBody>
          <a:bodyPr>
            <a:normAutofit fontScale="90000"/>
          </a:bodyPr>
          <a:lstStyle/>
          <a:p>
            <a:pPr algn="ctr"/>
            <a:r>
              <a:rPr lang="en-US" altLang="en-US" sz="3600" dirty="0">
                <a:solidFill>
                  <a:schemeClr val="tx1"/>
                </a:solidFill>
              </a:rPr>
              <a:t>Smarter Balanced Interim Assessments</a:t>
            </a:r>
            <a:br>
              <a:rPr lang="en-US" altLang="en-US" sz="3600" dirty="0">
                <a:solidFill>
                  <a:schemeClr val="tx1"/>
                </a:solidFill>
              </a:rPr>
            </a:br>
            <a:r>
              <a:rPr lang="en-US" sz="3600" b="1" u="sng" dirty="0">
                <a:solidFill>
                  <a:schemeClr val="tx1"/>
                </a:solidFill>
              </a:rPr>
              <a:t>What’s New</a:t>
            </a:r>
            <a:endParaRPr lang="en-US" altLang="en-US" sz="3600" dirty="0">
              <a:solidFill>
                <a:schemeClr val="tx1"/>
              </a:solidFill>
            </a:endParaRPr>
          </a:p>
        </p:txBody>
      </p:sp>
      <p:sp>
        <p:nvSpPr>
          <p:cNvPr id="8" name="TextBox 7"/>
          <p:cNvSpPr txBox="1"/>
          <p:nvPr/>
        </p:nvSpPr>
        <p:spPr>
          <a:xfrm>
            <a:off x="76200" y="1595765"/>
            <a:ext cx="8991600" cy="2523768"/>
          </a:xfrm>
          <a:prstGeom prst="rect">
            <a:avLst/>
          </a:prstGeom>
          <a:noFill/>
        </p:spPr>
        <p:txBody>
          <a:bodyPr wrap="square" rtlCol="0">
            <a:spAutoFit/>
          </a:bodyPr>
          <a:lstStyle/>
          <a:p>
            <a:pPr marL="457200" indent="-457200">
              <a:buFont typeface="+mj-lt"/>
              <a:buAutoNum type="arabicPeriod" startAt="2"/>
            </a:pPr>
            <a:r>
              <a:rPr lang="en-US" sz="3200" b="1" dirty="0"/>
              <a:t>Manner of Administration</a:t>
            </a:r>
            <a:endParaRPr lang="en-US" sz="3200" dirty="0"/>
          </a:p>
          <a:p>
            <a:endParaRPr lang="en-US" dirty="0"/>
          </a:p>
          <a:p>
            <a:pPr marL="285750" indent="-285750">
              <a:buFont typeface="Arial" panose="020B0604020202020204" pitchFamily="34" charset="0"/>
              <a:buChar char="•"/>
            </a:pPr>
            <a:r>
              <a:rPr lang="en-US" dirty="0"/>
              <a:t>The </a:t>
            </a:r>
            <a:r>
              <a:rPr lang="en-US" i="1" dirty="0"/>
              <a:t>Manner of Administration </a:t>
            </a:r>
            <a:r>
              <a:rPr lang="en-US" dirty="0"/>
              <a:t>setting, new for the 2016-2017 administration, is used to indicate whether or not an administration of the interim assessments will be standardized. This setting is available for use when administering both ICAs and IABs.</a:t>
            </a:r>
          </a:p>
          <a:p>
            <a:endParaRPr lang="en-US" b="1" dirty="0"/>
          </a:p>
          <a:p>
            <a:r>
              <a:rPr lang="en-US" b="1" dirty="0"/>
              <a:t>Note: </a:t>
            </a:r>
            <a:r>
              <a:rPr lang="en-US" dirty="0"/>
              <a:t>The </a:t>
            </a:r>
            <a:r>
              <a:rPr lang="en-US" i="1" dirty="0"/>
              <a:t>Manner of Administration </a:t>
            </a:r>
            <a:r>
              <a:rPr lang="en-US" dirty="0"/>
              <a:t>setting is used to indicate the results to be</a:t>
            </a:r>
          </a:p>
          <a:p>
            <a:r>
              <a:rPr lang="en-US" dirty="0"/>
              <a:t>maintained in the IA Reporting System for potential local longitudinal analyses.</a:t>
            </a:r>
          </a:p>
        </p:txBody>
      </p:sp>
      <p:sp>
        <p:nvSpPr>
          <p:cNvPr id="4" name="Rectangle 3"/>
          <p:cNvSpPr/>
          <p:nvPr/>
        </p:nvSpPr>
        <p:spPr>
          <a:xfrm>
            <a:off x="76200" y="4111823"/>
            <a:ext cx="8991600" cy="307777"/>
          </a:xfrm>
          <a:prstGeom prst="rect">
            <a:avLst/>
          </a:prstGeom>
          <a:ln>
            <a:solidFill>
              <a:schemeClr val="tx1"/>
            </a:solidFill>
          </a:ln>
        </p:spPr>
        <p:txBody>
          <a:bodyPr wrap="square">
            <a:spAutoFit/>
          </a:bodyPr>
          <a:lstStyle/>
          <a:p>
            <a:r>
              <a:rPr lang="en-US" sz="1400" dirty="0"/>
              <a:t>To view and set the manner of administration, select the [</a:t>
            </a:r>
            <a:r>
              <a:rPr lang="en-US" sz="1400" b="1" dirty="0"/>
              <a:t>View</a:t>
            </a:r>
            <a:r>
              <a:rPr lang="en-US" sz="1400" dirty="0"/>
              <a:t>] icon ( ) to display the student </a:t>
            </a:r>
            <a:r>
              <a:rPr lang="en-US" sz="1400" i="1" dirty="0"/>
              <a:t>Test Settings </a:t>
            </a:r>
            <a:r>
              <a:rPr lang="en-US" sz="1400" dirty="0"/>
              <a:t>screen (Figure 27).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86258"/>
            <a:ext cx="4633913" cy="229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796056"/>
      </p:ext>
    </p:extLst>
  </p:cSld>
  <p:clrMapOvr>
    <a:masterClrMapping/>
  </p:clrMapOvr>
  <p:transition xmlns:p14="http://schemas.microsoft.com/office/powerpoint/2010/mai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2590800"/>
            <a:ext cx="7792348" cy="685800"/>
          </a:xfrm>
        </p:spPr>
        <p:txBody>
          <a:bodyPr>
            <a:normAutofit fontScale="90000"/>
          </a:bodyPr>
          <a:lstStyle/>
          <a:p>
            <a:pPr algn="ctr"/>
            <a:r>
              <a:rPr lang="en-US" dirty="0"/>
              <a:t>Interim Assessment</a:t>
            </a:r>
            <a:br>
              <a:rPr lang="en-US" dirty="0"/>
            </a:br>
            <a:r>
              <a:rPr lang="en-US" dirty="0"/>
              <a:t>Viewing System</a:t>
            </a:r>
          </a:p>
        </p:txBody>
      </p:sp>
      <p:sp>
        <p:nvSpPr>
          <p:cNvPr id="4" name="Slide Number Placeholder 3"/>
          <p:cNvSpPr>
            <a:spLocks noGrp="1"/>
          </p:cNvSpPr>
          <p:nvPr>
            <p:ph type="sldNum" sz="quarter" idx="12"/>
          </p:nvPr>
        </p:nvSpPr>
        <p:spPr/>
        <p:txBody>
          <a:bodyPr>
            <a:normAutofit fontScale="85000" lnSpcReduction="20000"/>
          </a:bodyPr>
          <a:lstStyle/>
          <a:p>
            <a:fld id="{B945B820-BDC6-4449-86D8-ACAA81D3F450}" type="slidenum">
              <a:rPr lang="en-US" smtClean="0">
                <a:solidFill>
                  <a:srgbClr val="759AA5"/>
                </a:solidFill>
              </a:rPr>
              <a:pPr/>
              <a:t>23</a:t>
            </a:fld>
            <a:endParaRPr lang="en-US">
              <a:solidFill>
                <a:srgbClr val="759AA5"/>
              </a:solidFill>
            </a:endParaRPr>
          </a:p>
        </p:txBody>
      </p:sp>
    </p:spTree>
    <p:extLst>
      <p:ext uri="{BB962C8B-B14F-4D97-AF65-F5344CB8AC3E}">
        <p14:creationId xmlns:p14="http://schemas.microsoft.com/office/powerpoint/2010/main" val="2110565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Interim Assessment Viewing System</a:t>
            </a:r>
          </a:p>
        </p:txBody>
      </p:sp>
      <p:sp>
        <p:nvSpPr>
          <p:cNvPr id="3" name="Content Placeholder 2"/>
          <p:cNvSpPr>
            <a:spLocks noGrp="1"/>
          </p:cNvSpPr>
          <p:nvPr>
            <p:ph idx="4294967295"/>
          </p:nvPr>
        </p:nvSpPr>
        <p:spPr>
          <a:xfrm>
            <a:off x="457200" y="1603375"/>
            <a:ext cx="8229600" cy="4949825"/>
          </a:xfrm>
          <a:prstGeom prst="rect">
            <a:avLst/>
          </a:prstGeom>
        </p:spPr>
        <p:txBody>
          <a:bodyPr>
            <a:normAutofit/>
          </a:bodyPr>
          <a:lstStyle/>
          <a:p>
            <a:pPr marL="223838" lvl="1" indent="0" algn="ctr">
              <a:spcBef>
                <a:spcPts val="0"/>
              </a:spcBef>
              <a:buNone/>
              <a:defRPr/>
            </a:pPr>
            <a:r>
              <a:rPr lang="en-US" sz="2800" dirty="0"/>
              <a:t>All Smarter Balanced Interim Assessment Resources are governed by the following 2 guidelines</a:t>
            </a:r>
          </a:p>
          <a:p>
            <a:pPr marL="223838" lvl="1" indent="0" algn="ctr">
              <a:spcBef>
                <a:spcPts val="0"/>
              </a:spcBef>
              <a:buNone/>
              <a:defRPr/>
            </a:pPr>
            <a:endParaRPr lang="en-US" sz="3600" dirty="0"/>
          </a:p>
          <a:p>
            <a:pPr marL="738188" lvl="1" indent="-514350">
              <a:spcBef>
                <a:spcPts val="0"/>
              </a:spcBef>
              <a:buFont typeface="+mj-lt"/>
              <a:buAutoNum type="arabicPeriod"/>
              <a:defRPr/>
            </a:pPr>
            <a:r>
              <a:rPr lang="en-US" sz="3600" dirty="0"/>
              <a:t>Not secure, but not public</a:t>
            </a:r>
          </a:p>
          <a:p>
            <a:pPr marL="738188" lvl="1" indent="-514350">
              <a:spcBef>
                <a:spcPts val="0"/>
              </a:spcBef>
              <a:buFont typeface="+mj-lt"/>
              <a:buAutoNum type="arabicPeriod"/>
              <a:defRPr/>
            </a:pPr>
            <a:r>
              <a:rPr lang="en-US" sz="3600" dirty="0"/>
              <a:t>Limited access to only those individuals within the District who have a professional interest in the use of the assessments and their resources</a:t>
            </a:r>
          </a:p>
        </p:txBody>
      </p:sp>
      <p:sp>
        <p:nvSpPr>
          <p:cNvPr id="4" name="Slide Number Placeholder 3"/>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24</a:t>
            </a:fld>
            <a:endParaRPr lang="en-US" altLang="en-US"/>
          </a:p>
        </p:txBody>
      </p:sp>
    </p:spTree>
    <p:extLst>
      <p:ext uri="{BB962C8B-B14F-4D97-AF65-F5344CB8AC3E}">
        <p14:creationId xmlns:p14="http://schemas.microsoft.com/office/powerpoint/2010/main" val="46368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Interim Assessment Viewing System</a:t>
            </a:r>
          </a:p>
        </p:txBody>
      </p:sp>
      <p:sp>
        <p:nvSpPr>
          <p:cNvPr id="3" name="Content Placeholder 2"/>
          <p:cNvSpPr>
            <a:spLocks noGrp="1"/>
          </p:cNvSpPr>
          <p:nvPr>
            <p:ph idx="4294967295"/>
          </p:nvPr>
        </p:nvSpPr>
        <p:spPr>
          <a:xfrm>
            <a:off x="457200" y="1603375"/>
            <a:ext cx="8229600" cy="5026025"/>
          </a:xfrm>
          <a:prstGeom prst="rect">
            <a:avLst/>
          </a:prstGeom>
        </p:spPr>
        <p:txBody>
          <a:bodyPr/>
          <a:lstStyle/>
          <a:p>
            <a:pPr>
              <a:buFont typeface="Arial" panose="020B0604020202020204" pitchFamily="34" charset="0"/>
              <a:buChar char="•"/>
            </a:pPr>
            <a:r>
              <a:rPr lang="en-US" sz="1800" dirty="0"/>
              <a:t>Teacher View enhancement is available for TOMS account holders to use for planning and or training purposes</a:t>
            </a:r>
          </a:p>
          <a:p>
            <a:pPr>
              <a:buFont typeface="Arial" panose="020B0604020202020204" pitchFamily="34" charset="0"/>
              <a:buChar char="•"/>
            </a:pPr>
            <a:r>
              <a:rPr lang="en-US" sz="1800" dirty="0"/>
              <a:t>Is accessible through the caaspp.org website</a:t>
            </a:r>
          </a:p>
        </p:txBody>
      </p:sp>
      <p:sp>
        <p:nvSpPr>
          <p:cNvPr id="4" name="Slide Number Placeholder 3"/>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25</a:t>
            </a:fld>
            <a:endParaRPr lang="en-US" altLang="en-US"/>
          </a:p>
        </p:txBody>
      </p:sp>
      <p:pic>
        <p:nvPicPr>
          <p:cNvPr id="6" name="Picture 5" descr="TA Resources for Administration of the CAASPP Smarter Balanced Interim Assessments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11745" t="15707" r="14530" b="15251"/>
          <a:stretch/>
        </p:blipFill>
        <p:spPr>
          <a:xfrm>
            <a:off x="4957977" y="3733800"/>
            <a:ext cx="3728823" cy="2802177"/>
          </a:xfrm>
          <a:prstGeom prst="rect">
            <a:avLst/>
          </a:prstGeom>
        </p:spPr>
      </p:pic>
      <p:sp>
        <p:nvSpPr>
          <p:cNvPr id="10" name="Right Arrow 9"/>
          <p:cNvSpPr/>
          <p:nvPr/>
        </p:nvSpPr>
        <p:spPr>
          <a:xfrm rot="3991653">
            <a:off x="4954972" y="4370276"/>
            <a:ext cx="800100"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elcome to the CAASPP Web Site - Google Chrome"/>
          <p:cNvPicPr>
            <a:picLocks noChangeAspect="1"/>
          </p:cNvPicPr>
          <p:nvPr/>
        </p:nvPicPr>
        <p:blipFill rotWithShape="1">
          <a:blip r:embed="rId4">
            <a:extLst>
              <a:ext uri="{28A0092B-C50C-407E-A947-70E740481C1C}">
                <a14:useLocalDpi xmlns:a14="http://schemas.microsoft.com/office/drawing/2010/main" val="0"/>
              </a:ext>
            </a:extLst>
          </a:blip>
          <a:srcRect l="11971" t="14137" r="14163" b="30602"/>
          <a:stretch/>
        </p:blipFill>
        <p:spPr>
          <a:xfrm>
            <a:off x="79033" y="2712853"/>
            <a:ext cx="4492967" cy="2697347"/>
          </a:xfrm>
          <a:prstGeom prst="rect">
            <a:avLst/>
          </a:prstGeom>
          <a:ln>
            <a:solidFill>
              <a:schemeClr val="tx1"/>
            </a:solidFill>
          </a:ln>
        </p:spPr>
      </p:pic>
      <p:sp>
        <p:nvSpPr>
          <p:cNvPr id="9" name="Right Arrow 8"/>
          <p:cNvSpPr/>
          <p:nvPr/>
        </p:nvSpPr>
        <p:spPr>
          <a:xfrm rot="17618162">
            <a:off x="2993922" y="4986264"/>
            <a:ext cx="800100"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63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1"/>
                </a:solidFill>
              </a:rPr>
              <a:t>Preview the Tests</a:t>
            </a:r>
          </a:p>
        </p:txBody>
      </p:sp>
      <p:sp>
        <p:nvSpPr>
          <p:cNvPr id="4" name="Slide Number Placeholder 3"/>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26</a:t>
            </a:fld>
            <a:endParaRPr lang="en-US" altLang="en-US"/>
          </a:p>
        </p:txBody>
      </p:sp>
      <p:pic>
        <p:nvPicPr>
          <p:cNvPr id="12" name="Content Placeholder 8" descr="IA View Only #3.jpg"/>
          <p:cNvPicPr>
            <a:picLocks noChangeAspect="1"/>
          </p:cNvPicPr>
          <p:nvPr/>
        </p:nvPicPr>
        <p:blipFill>
          <a:blip r:embed="rId2" cstate="print"/>
          <a:stretch>
            <a:fillRect/>
          </a:stretch>
        </p:blipFill>
        <p:spPr bwMode="auto">
          <a:xfrm>
            <a:off x="5508304" y="3584308"/>
            <a:ext cx="3420371" cy="3121292"/>
          </a:xfrm>
          <a:prstGeom prst="rect">
            <a:avLst/>
          </a:prstGeom>
          <a:noFill/>
          <a:ln w="9525">
            <a:noFill/>
            <a:miter lim="800000"/>
            <a:headEnd/>
            <a:tailEnd/>
          </a:ln>
          <a:effectLst>
            <a:outerShdw blurRad="292100" dist="139700" dir="2700000" algn="tl" rotWithShape="0">
              <a:srgbClr val="333333">
                <a:alpha val="65000"/>
              </a:srgbClr>
            </a:outerShdw>
          </a:effectLst>
        </p:spPr>
      </p:pic>
      <p:cxnSp>
        <p:nvCxnSpPr>
          <p:cNvPr id="13" name="Straight Arrow Connector 12"/>
          <p:cNvCxnSpPr/>
          <p:nvPr/>
        </p:nvCxnSpPr>
        <p:spPr bwMode="auto">
          <a:xfrm flipV="1">
            <a:off x="4328892" y="4788982"/>
            <a:ext cx="1081308" cy="14526"/>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Student: Login Is This the Student? - Mozilla Firefox"/>
          <p:cNvPicPr>
            <a:picLocks noChangeAspect="1"/>
          </p:cNvPicPr>
          <p:nvPr/>
        </p:nvPicPr>
        <p:blipFill rotWithShape="1">
          <a:blip r:embed="rId3">
            <a:extLst>
              <a:ext uri="{28A0092B-C50C-407E-A947-70E740481C1C}">
                <a14:useLocalDpi xmlns:a14="http://schemas.microsoft.com/office/drawing/2010/main" val="0"/>
              </a:ext>
            </a:extLst>
          </a:blip>
          <a:srcRect l="14463" t="23744" r="14383" b="50000"/>
          <a:stretch/>
        </p:blipFill>
        <p:spPr>
          <a:xfrm>
            <a:off x="914400" y="1704584"/>
            <a:ext cx="6080941" cy="1800616"/>
          </a:xfrm>
          <a:prstGeom prst="rect">
            <a:avLst/>
          </a:prstGeom>
        </p:spPr>
      </p:pic>
      <p:cxnSp>
        <p:nvCxnSpPr>
          <p:cNvPr id="11" name="Straight Arrow Connector 10"/>
          <p:cNvCxnSpPr/>
          <p:nvPr/>
        </p:nvCxnSpPr>
        <p:spPr bwMode="auto">
          <a:xfrm>
            <a:off x="152400" y="2847584"/>
            <a:ext cx="838922"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8406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1"/>
                </a:solidFill>
              </a:rPr>
              <a:t>Preview the Tests cont..</a:t>
            </a:r>
          </a:p>
        </p:txBody>
      </p:sp>
      <p:sp>
        <p:nvSpPr>
          <p:cNvPr id="4" name="Slide Number Placeholder 3"/>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27</a:t>
            </a:fld>
            <a:endParaRPr lang="en-US" altLang="en-US"/>
          </a:p>
        </p:txBody>
      </p:sp>
      <p:pic>
        <p:nvPicPr>
          <p:cNvPr id="8" name="Picture 3"/>
          <p:cNvPicPr>
            <a:picLocks noChangeAspect="1" noChangeArrowheads="1"/>
          </p:cNvPicPr>
          <p:nvPr/>
        </p:nvPicPr>
        <p:blipFill>
          <a:blip r:embed="rId2" cstate="print"/>
          <a:srcRect/>
          <a:stretch>
            <a:fillRect/>
          </a:stretch>
        </p:blipFill>
        <p:spPr bwMode="auto">
          <a:xfrm>
            <a:off x="609600" y="1906188"/>
            <a:ext cx="8124825" cy="4723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936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2438400"/>
            <a:ext cx="7792348" cy="685800"/>
          </a:xfrm>
        </p:spPr>
        <p:txBody>
          <a:bodyPr>
            <a:noAutofit/>
          </a:bodyPr>
          <a:lstStyle/>
          <a:p>
            <a:pPr algn="ctr"/>
            <a:r>
              <a:rPr lang="en-US" sz="4000" dirty="0"/>
              <a:t>Interim Assessment</a:t>
            </a:r>
            <a:br>
              <a:rPr lang="en-US" sz="4000" dirty="0"/>
            </a:br>
            <a:r>
              <a:rPr lang="en-US" sz="4000" dirty="0"/>
              <a:t>Hand Scoring</a:t>
            </a:r>
          </a:p>
        </p:txBody>
      </p:sp>
      <p:sp>
        <p:nvSpPr>
          <p:cNvPr id="4" name="Slide Number Placeholder 3"/>
          <p:cNvSpPr>
            <a:spLocks noGrp="1"/>
          </p:cNvSpPr>
          <p:nvPr>
            <p:ph type="sldNum" sz="quarter" idx="12"/>
          </p:nvPr>
        </p:nvSpPr>
        <p:spPr/>
        <p:txBody>
          <a:bodyPr>
            <a:normAutofit fontScale="85000" lnSpcReduction="20000"/>
          </a:bodyPr>
          <a:lstStyle/>
          <a:p>
            <a:fld id="{B945B820-BDC6-4449-86D8-ACAA81D3F450}" type="slidenum">
              <a:rPr lang="en-US" smtClean="0"/>
              <a:pPr/>
              <a:t>28</a:t>
            </a:fld>
            <a:endParaRPr lang="en-US"/>
          </a:p>
        </p:txBody>
      </p:sp>
    </p:spTree>
    <p:extLst>
      <p:ext uri="{BB962C8B-B14F-4D97-AF65-F5344CB8AC3E}">
        <p14:creationId xmlns:p14="http://schemas.microsoft.com/office/powerpoint/2010/main" val="256084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371600" y="350837"/>
            <a:ext cx="7543800" cy="639763"/>
          </a:xfrm>
        </p:spPr>
        <p:txBody>
          <a:bodyPr>
            <a:noAutofit/>
          </a:bodyPr>
          <a:lstStyle/>
          <a:p>
            <a:pPr algn="ctr">
              <a:defRPr/>
            </a:pPr>
            <a:r>
              <a:rPr lang="en-US" sz="4000" dirty="0">
                <a:solidFill>
                  <a:schemeClr val="tx1"/>
                </a:solidFill>
                <a:ea typeface="Verdana" panose="020B0604030504040204" pitchFamily="34" charset="0"/>
              </a:rPr>
              <a:t>Interim Assessment Hand Scoring</a:t>
            </a:r>
          </a:p>
        </p:txBody>
      </p:sp>
      <p:sp>
        <p:nvSpPr>
          <p:cNvPr id="4" name="Slide Number Placeholder 1"/>
          <p:cNvSpPr>
            <a:spLocks noGrp="1"/>
          </p:cNvSpPr>
          <p:nvPr>
            <p:ph type="sldNum" sz="quarter" idx="12"/>
          </p:nvPr>
        </p:nvSpPr>
        <p:spPr>
          <a:xfrm>
            <a:off x="6553200" y="6521450"/>
            <a:ext cx="2133600" cy="244475"/>
          </a:xfrm>
        </p:spPr>
        <p:txBody>
          <a:bodyPr>
            <a:normAutofit fontScale="85000" lnSpcReduction="20000"/>
          </a:bodyPr>
          <a:lstStyle/>
          <a:p>
            <a:pPr>
              <a:defRPr/>
            </a:pPr>
            <a:fld id="{F6423DBB-F281-44C1-AAB0-12FAB9ED952C}" type="slidenum">
              <a:rPr lang="en-US" altLang="en-US" smtClean="0"/>
              <a:pPr>
                <a:defRPr/>
              </a:pPr>
              <a:t>29</a:t>
            </a:fld>
            <a:endParaRPr lang="en-US" altLang="en-US" dirty="0"/>
          </a:p>
        </p:txBody>
      </p:sp>
      <p:sp>
        <p:nvSpPr>
          <p:cNvPr id="7" name="Content Placeholder 2"/>
          <p:cNvSpPr>
            <a:spLocks noGrp="1"/>
          </p:cNvSpPr>
          <p:nvPr>
            <p:ph idx="4294967295"/>
          </p:nvPr>
        </p:nvSpPr>
        <p:spPr>
          <a:xfrm>
            <a:off x="76200" y="1604211"/>
            <a:ext cx="8991600" cy="4872789"/>
          </a:xfrm>
          <a:prstGeom prst="rect">
            <a:avLst/>
          </a:prstGeom>
        </p:spPr>
        <p:txBody>
          <a:bodyPr/>
          <a:lstStyle/>
          <a:p>
            <a:pPr>
              <a:spcBef>
                <a:spcPct val="0"/>
              </a:spcBef>
              <a:buFont typeface="Arial" panose="020B0604020202020204" pitchFamily="34" charset="0"/>
              <a:buChar char="•"/>
            </a:pPr>
            <a:r>
              <a:rPr lang="en-US" altLang="en-US" sz="2400" dirty="0"/>
              <a:t>Most interim assessment items are scored by the Smarter Balanced test delivery engine.</a:t>
            </a:r>
          </a:p>
          <a:p>
            <a:pPr>
              <a:spcBef>
                <a:spcPct val="0"/>
              </a:spcBef>
              <a:buFont typeface="Arial" panose="020B0604020202020204" pitchFamily="34" charset="0"/>
              <a:buChar char="•"/>
            </a:pPr>
            <a:endParaRPr lang="en-US" altLang="en-US" sz="2400" dirty="0"/>
          </a:p>
          <a:p>
            <a:pPr>
              <a:spcBef>
                <a:spcPct val="0"/>
              </a:spcBef>
              <a:buFont typeface="Arial" panose="020B0604020202020204" pitchFamily="34" charset="0"/>
              <a:buChar char="•"/>
            </a:pPr>
            <a:r>
              <a:rPr lang="en-US" altLang="en-US" sz="2400" dirty="0"/>
              <a:t>Hand scoring of constructed-response items and performance tasks is a local responsibility.</a:t>
            </a:r>
          </a:p>
          <a:p>
            <a:pPr>
              <a:spcBef>
                <a:spcPct val="0"/>
              </a:spcBef>
              <a:buFont typeface="Arial" panose="020B0604020202020204" pitchFamily="34" charset="0"/>
              <a:buChar char="•"/>
            </a:pPr>
            <a:endParaRPr lang="en-US" altLang="en-US" sz="2400" dirty="0"/>
          </a:p>
          <a:p>
            <a:pPr>
              <a:spcBef>
                <a:spcPct val="0"/>
              </a:spcBef>
              <a:buFont typeface="Arial" panose="020B0604020202020204" pitchFamily="34" charset="0"/>
              <a:buChar char="•"/>
            </a:pPr>
            <a:r>
              <a:rPr lang="en-US" altLang="en-US" sz="2400" dirty="0"/>
              <a:t>Results for individual students are generated </a:t>
            </a:r>
            <a:r>
              <a:rPr lang="en-US" altLang="en-US" sz="2400" b="1" dirty="0"/>
              <a:t>only</a:t>
            </a:r>
            <a:r>
              <a:rPr lang="en-US" altLang="en-US" sz="2400" dirty="0"/>
              <a:t> after the constructed-response item scores and performance task scores are inputted into the Interim Assessment Hand Scoring System (IAHSS). (</a:t>
            </a:r>
            <a:r>
              <a:rPr lang="en-US" altLang="en-US" sz="2400" b="1" u="sng" dirty="0"/>
              <a:t>Processing time of up to 48 hours</a:t>
            </a:r>
            <a:r>
              <a:rPr lang="en-US" altLang="en-US" sz="2400" dirty="0"/>
              <a:t>)</a:t>
            </a:r>
          </a:p>
          <a:p>
            <a:pPr>
              <a:spcBef>
                <a:spcPct val="0"/>
              </a:spcBef>
              <a:buFont typeface="Arial" panose="020B0604020202020204" pitchFamily="34" charset="0"/>
              <a:buChar char="•"/>
            </a:pPr>
            <a:endParaRPr lang="en-US" altLang="en-US" sz="2400" dirty="0"/>
          </a:p>
          <a:p>
            <a:pPr>
              <a:spcBef>
                <a:spcPct val="0"/>
              </a:spcBef>
              <a:buFont typeface="Arial" panose="020B0604020202020204" pitchFamily="34" charset="0"/>
              <a:buChar char="•"/>
            </a:pPr>
            <a:r>
              <a:rPr lang="en-US" altLang="en-US" sz="2400" dirty="0"/>
              <a:t>Scoring is supported by training guides, rubrics, exemplars (i.e., anchor and practice papers).</a:t>
            </a:r>
          </a:p>
        </p:txBody>
      </p:sp>
    </p:spTree>
    <p:extLst>
      <p:ext uri="{BB962C8B-B14F-4D97-AF65-F5344CB8AC3E}">
        <p14:creationId xmlns:p14="http://schemas.microsoft.com/office/powerpoint/2010/main" val="166935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3959F572-39F4-4A39-AC5A-E3FD8AB1DE21}" type="slidenum">
              <a:rPr lang="en-US" smtClean="0"/>
              <a:pPr/>
              <a:t>3</a:t>
            </a:fld>
            <a:endParaRPr lang="en-US" dirty="0"/>
          </a:p>
        </p:txBody>
      </p:sp>
      <p:grpSp>
        <p:nvGrpSpPr>
          <p:cNvPr id="12" name="Group 11"/>
          <p:cNvGrpSpPr/>
          <p:nvPr/>
        </p:nvGrpSpPr>
        <p:grpSpPr>
          <a:xfrm>
            <a:off x="4495800" y="4648200"/>
            <a:ext cx="1541506" cy="1965960"/>
            <a:chOff x="-179907" y="4343400"/>
            <a:chExt cx="1819731" cy="1905000"/>
          </a:xfrm>
        </p:grpSpPr>
        <p:sp>
          <p:nvSpPr>
            <p:cNvPr id="13" name="Rounded Rectangle 12"/>
            <p:cNvSpPr/>
            <p:nvPr/>
          </p:nvSpPr>
          <p:spPr>
            <a:xfrm>
              <a:off x="-179907" y="4343400"/>
              <a:ext cx="1737360" cy="1905000"/>
            </a:xfrm>
            <a:prstGeom prst="roundRect">
              <a:avLst/>
            </a:prstGeom>
            <a:solidFill>
              <a:schemeClr val="accent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b="1" dirty="0">
                  <a:solidFill>
                    <a:srgbClr val="FFFF00"/>
                  </a:solidFill>
                  <a:latin typeface="Agency FB" pitchFamily="34" charset="0"/>
                  <a:sym typeface="Wingdings 2"/>
                </a:rPr>
                <a:t></a:t>
              </a:r>
              <a:r>
                <a:rPr lang="en-US" dirty="0">
                  <a:latin typeface="Agency FB" pitchFamily="34" charset="0"/>
                  <a:sym typeface="Wingdings 2"/>
                </a:rPr>
                <a:t> </a:t>
              </a:r>
              <a:r>
                <a:rPr lang="en-US" b="1" dirty="0">
                  <a:latin typeface="Agency FB" pitchFamily="34" charset="0"/>
                </a:rPr>
                <a:t>Best Practice</a:t>
              </a:r>
            </a:p>
          </p:txBody>
        </p:sp>
        <p:sp>
          <p:nvSpPr>
            <p:cNvPr id="14" name="Rounded Rectangle 13"/>
            <p:cNvSpPr/>
            <p:nvPr/>
          </p:nvSpPr>
          <p:spPr>
            <a:xfrm>
              <a:off x="76200" y="4724400"/>
              <a:ext cx="1563624" cy="1422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accent4">
                      <a:lumMod val="50000"/>
                    </a:schemeClr>
                  </a:solidFill>
                  <a:latin typeface="Arial Narrow" pitchFamily="34" charset="0"/>
                </a:rPr>
                <a:t>Bookmark these Webpages</a:t>
              </a:r>
            </a:p>
          </p:txBody>
        </p:sp>
      </p:grpSp>
      <p:pic>
        <p:nvPicPr>
          <p:cNvPr id="4" name="Picture 3" descr="Welcome to the CAASPP Web Site - Mozilla Firefox"/>
          <p:cNvPicPr>
            <a:picLocks noChangeAspect="1"/>
          </p:cNvPicPr>
          <p:nvPr/>
        </p:nvPicPr>
        <p:blipFill rotWithShape="1">
          <a:blip r:embed="rId2">
            <a:extLst>
              <a:ext uri="{28A0092B-C50C-407E-A947-70E740481C1C}">
                <a14:useLocalDpi xmlns:a14="http://schemas.microsoft.com/office/drawing/2010/main" val="0"/>
              </a:ext>
            </a:extLst>
          </a:blip>
          <a:srcRect l="12038" t="16072" r="14641" b="33334"/>
          <a:stretch/>
        </p:blipFill>
        <p:spPr>
          <a:xfrm>
            <a:off x="4876801" y="1600200"/>
            <a:ext cx="3886199" cy="2854117"/>
          </a:xfrm>
          <a:prstGeom prst="rect">
            <a:avLst/>
          </a:prstGeom>
          <a:ln>
            <a:solidFill>
              <a:srgbClr val="000000"/>
            </a:solidFill>
          </a:ln>
        </p:spPr>
      </p:pic>
      <p:sp>
        <p:nvSpPr>
          <p:cNvPr id="10" name="Right Arrow 9"/>
          <p:cNvSpPr/>
          <p:nvPr/>
        </p:nvSpPr>
        <p:spPr>
          <a:xfrm rot="17757536">
            <a:off x="7063692" y="4264978"/>
            <a:ext cx="1066800" cy="256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72200" y="4953000"/>
            <a:ext cx="2745432" cy="369332"/>
          </a:xfrm>
          <a:prstGeom prst="rect">
            <a:avLst/>
          </a:prstGeom>
          <a:noFill/>
          <a:ln>
            <a:solidFill>
              <a:schemeClr val="tx1"/>
            </a:solidFill>
          </a:ln>
        </p:spPr>
        <p:txBody>
          <a:bodyPr wrap="none" rtlCol="0">
            <a:spAutoFit/>
          </a:bodyPr>
          <a:lstStyle/>
          <a:p>
            <a:r>
              <a:rPr lang="en-US" dirty="0"/>
              <a:t>Interim Assessment Tabs</a:t>
            </a:r>
          </a:p>
        </p:txBody>
      </p:sp>
      <p:sp>
        <p:nvSpPr>
          <p:cNvPr id="15" name="Title 1"/>
          <p:cNvSpPr>
            <a:spLocks noGrp="1"/>
          </p:cNvSpPr>
          <p:nvPr>
            <p:ph type="title"/>
          </p:nvPr>
        </p:nvSpPr>
        <p:spPr>
          <a:xfrm>
            <a:off x="1371599" y="457200"/>
            <a:ext cx="7659511" cy="457200"/>
          </a:xfrm>
        </p:spPr>
        <p:txBody>
          <a:bodyPr>
            <a:noAutofit/>
          </a:bodyPr>
          <a:lstStyle/>
          <a:p>
            <a:pPr algn="ctr"/>
            <a:r>
              <a:rPr lang="en-US" sz="4000" dirty="0">
                <a:solidFill>
                  <a:schemeClr val="tx1"/>
                </a:solidFill>
              </a:rPr>
              <a:t>Critical </a:t>
            </a:r>
            <a:r>
              <a:rPr lang="en-US" sz="4000" dirty="0" smtClean="0">
                <a:solidFill>
                  <a:schemeClr val="tx1"/>
                </a:solidFill>
              </a:rPr>
              <a:t>Links: STB; CAASPP; CAP</a:t>
            </a:r>
            <a:endParaRPr lang="en-US" sz="3600" dirty="0">
              <a:solidFill>
                <a:schemeClr val="tx1"/>
              </a:solidFill>
            </a:endParaRPr>
          </a:p>
        </p:txBody>
      </p:sp>
      <p:pic>
        <p:nvPicPr>
          <p:cNvPr id="2" name="Picture 1" descr="Student Testing Branch / STB Home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2065" t="14243" r="13525" b="13334"/>
          <a:stretch/>
        </p:blipFill>
        <p:spPr>
          <a:xfrm>
            <a:off x="304801" y="1602407"/>
            <a:ext cx="3657599" cy="2359993"/>
          </a:xfrm>
          <a:prstGeom prst="rect">
            <a:avLst/>
          </a:prstGeom>
          <a:ln>
            <a:solidFill>
              <a:schemeClr val="tx1"/>
            </a:solidFill>
          </a:ln>
        </p:spPr>
      </p:pic>
      <p:pic>
        <p:nvPicPr>
          <p:cNvPr id="3" name="Picture 2" descr="CAP homep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038600"/>
            <a:ext cx="3657600" cy="28194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14205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295400" y="152667"/>
            <a:ext cx="7772400" cy="914133"/>
          </a:xfrm>
        </p:spPr>
        <p:txBody>
          <a:bodyPr>
            <a:normAutofit/>
          </a:bodyPr>
          <a:lstStyle/>
          <a:p>
            <a:pPr algn="ctr"/>
            <a:r>
              <a:rPr lang="en-US" sz="4000" dirty="0">
                <a:solidFill>
                  <a:schemeClr val="tx1"/>
                </a:solidFill>
                <a:ea typeface="Verdana" panose="020B0604030504040204" pitchFamily="34" charset="0"/>
              </a:rPr>
              <a:t>Training Guides and Exemplars</a:t>
            </a:r>
            <a:endParaRPr lang="en-US" altLang="en-US" sz="4000" dirty="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30</a:t>
            </a:fld>
            <a:endParaRPr lang="en-US" altLang="en-US" dirty="0"/>
          </a:p>
        </p:txBody>
      </p:sp>
      <p:sp>
        <p:nvSpPr>
          <p:cNvPr id="10" name="Content Placeholder 2"/>
          <p:cNvSpPr txBox="1">
            <a:spLocks/>
          </p:cNvSpPr>
          <p:nvPr/>
        </p:nvSpPr>
        <p:spPr bwMode="auto">
          <a:xfrm>
            <a:off x="76200" y="4893147"/>
            <a:ext cx="9043115" cy="1736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Training Guides and Exemplars for all constructed response items and performance tasks are accessible in TOMS.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Schools can access these secure materials for professional development and training purposes</a:t>
            </a:r>
            <a:r>
              <a:rPr lang="en-US" sz="2400" kern="0" dirty="0"/>
              <a:t>.</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10" descr="Welcome to the CAASPP Web Sit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12027" t="15686" r="13914" b="42222"/>
          <a:stretch/>
        </p:blipFill>
        <p:spPr>
          <a:xfrm>
            <a:off x="1151964" y="1706880"/>
            <a:ext cx="7763435" cy="3017520"/>
          </a:xfrm>
          <a:prstGeom prst="rect">
            <a:avLst/>
          </a:prstGeom>
        </p:spPr>
      </p:pic>
      <p:sp>
        <p:nvSpPr>
          <p:cNvPr id="9" name="Right Arrow 8"/>
          <p:cNvSpPr/>
          <p:nvPr/>
        </p:nvSpPr>
        <p:spPr bwMode="auto">
          <a:xfrm>
            <a:off x="609600" y="3869871"/>
            <a:ext cx="1066800" cy="3810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Tree>
    <p:extLst>
      <p:ext uri="{BB962C8B-B14F-4D97-AF65-F5344CB8AC3E}">
        <p14:creationId xmlns:p14="http://schemas.microsoft.com/office/powerpoint/2010/main" val="4148862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295400" y="76200"/>
            <a:ext cx="7772400" cy="914133"/>
          </a:xfrm>
        </p:spPr>
        <p:txBody>
          <a:bodyPr>
            <a:normAutofit fontScale="90000"/>
          </a:bodyPr>
          <a:lstStyle/>
          <a:p>
            <a:pPr algn="ctr"/>
            <a:r>
              <a:rPr lang="en-US" dirty="0">
                <a:ea typeface="Verdana" panose="020B0604030504040204" pitchFamily="34" charset="0"/>
              </a:rPr>
              <a:t>Videos, Training Guides and Exemplars</a:t>
            </a:r>
            <a:endParaRPr lang="en-US" alt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31</a:t>
            </a:fld>
            <a:endParaRPr lang="en-US" altLang="en-US" dirty="0"/>
          </a:p>
        </p:txBody>
      </p:sp>
      <p:pic>
        <p:nvPicPr>
          <p:cNvPr id="3" name="Picture 2" descr="TOMS - Mozilla Firefox"/>
          <p:cNvPicPr>
            <a:picLocks noChangeAspect="1"/>
          </p:cNvPicPr>
          <p:nvPr/>
        </p:nvPicPr>
        <p:blipFill rotWithShape="1">
          <a:blip r:embed="rId3">
            <a:extLst>
              <a:ext uri="{28A0092B-C50C-407E-A947-70E740481C1C}">
                <a14:useLocalDpi xmlns:a14="http://schemas.microsoft.com/office/drawing/2010/main" val="0"/>
              </a:ext>
            </a:extLst>
          </a:blip>
          <a:srcRect l="16487" t="14680" r="17917"/>
          <a:stretch/>
        </p:blipFill>
        <p:spPr>
          <a:xfrm>
            <a:off x="304800" y="1371600"/>
            <a:ext cx="8077200" cy="5440516"/>
          </a:xfrm>
          <a:prstGeom prst="rect">
            <a:avLst/>
          </a:prstGeom>
        </p:spPr>
      </p:pic>
      <p:sp>
        <p:nvSpPr>
          <p:cNvPr id="9" name="Oval 8"/>
          <p:cNvSpPr/>
          <p:nvPr/>
        </p:nvSpPr>
        <p:spPr bwMode="auto">
          <a:xfrm>
            <a:off x="6972300" y="1219200"/>
            <a:ext cx="800100"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3" name="Oval 12"/>
          <p:cNvSpPr/>
          <p:nvPr/>
        </p:nvSpPr>
        <p:spPr bwMode="auto">
          <a:xfrm>
            <a:off x="5562600" y="2743200"/>
            <a:ext cx="990600" cy="6858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0" name="Right Arrow 9"/>
          <p:cNvSpPr/>
          <p:nvPr/>
        </p:nvSpPr>
        <p:spPr bwMode="auto">
          <a:xfrm>
            <a:off x="838200" y="3865605"/>
            <a:ext cx="1066800" cy="3810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4" name="Right Arrow 13"/>
          <p:cNvSpPr/>
          <p:nvPr/>
        </p:nvSpPr>
        <p:spPr bwMode="auto">
          <a:xfrm>
            <a:off x="1379838" y="5654246"/>
            <a:ext cx="1066800" cy="3810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5" name="Right Arrow 14"/>
          <p:cNvSpPr/>
          <p:nvPr/>
        </p:nvSpPr>
        <p:spPr bwMode="auto">
          <a:xfrm>
            <a:off x="685800" y="6477000"/>
            <a:ext cx="1066800" cy="3810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Tree>
    <p:extLst>
      <p:ext uri="{BB962C8B-B14F-4D97-AF65-F5344CB8AC3E}">
        <p14:creationId xmlns:p14="http://schemas.microsoft.com/office/powerpoint/2010/main" val="3470969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295400" y="76200"/>
            <a:ext cx="7772400" cy="914133"/>
          </a:xfrm>
        </p:spPr>
        <p:txBody>
          <a:bodyPr/>
          <a:lstStyle/>
          <a:p>
            <a:pPr algn="ctr"/>
            <a:r>
              <a:rPr lang="en-US" dirty="0">
                <a:ea typeface="Verdana" panose="020B0604030504040204" pitchFamily="34" charset="0"/>
              </a:rPr>
              <a:t>Scoring Training Guides</a:t>
            </a:r>
            <a:endParaRPr lang="en-US" alt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32</a:t>
            </a:fld>
            <a:endParaRPr lang="en-US" altLang="en-US" dirty="0"/>
          </a:p>
        </p:txBody>
      </p:sp>
      <p:pic>
        <p:nvPicPr>
          <p:cNvPr id="4" name="Picture 3" descr="G3_52688_SettingTheHook_Reading_TG.pdf - Adobe Reader"/>
          <p:cNvPicPr>
            <a:picLocks noChangeAspect="1"/>
          </p:cNvPicPr>
          <p:nvPr/>
        </p:nvPicPr>
        <p:blipFill rotWithShape="1">
          <a:blip r:embed="rId3">
            <a:extLst>
              <a:ext uri="{28A0092B-C50C-407E-A947-70E740481C1C}">
                <a14:useLocalDpi xmlns:a14="http://schemas.microsoft.com/office/drawing/2010/main" val="0"/>
              </a:ext>
            </a:extLst>
          </a:blip>
          <a:srcRect l="23379" t="15396" r="21340" b="1905"/>
          <a:stretch/>
        </p:blipFill>
        <p:spPr>
          <a:xfrm>
            <a:off x="93752" y="1600200"/>
            <a:ext cx="4307272" cy="5170714"/>
          </a:xfrm>
          <a:prstGeom prst="rect">
            <a:avLst/>
          </a:prstGeom>
          <a:ln>
            <a:solidFill>
              <a:schemeClr val="tx1"/>
            </a:solidFill>
          </a:ln>
        </p:spPr>
      </p:pic>
      <p:pic>
        <p:nvPicPr>
          <p:cNvPr id="5" name="Picture 4" descr="G3_52688_SettingTheHook_Reading_TG.pdf - Adobe Reader"/>
          <p:cNvPicPr>
            <a:picLocks noChangeAspect="1"/>
          </p:cNvPicPr>
          <p:nvPr/>
        </p:nvPicPr>
        <p:blipFill rotWithShape="1">
          <a:blip r:embed="rId4">
            <a:extLst>
              <a:ext uri="{28A0092B-C50C-407E-A947-70E740481C1C}">
                <a14:useLocalDpi xmlns:a14="http://schemas.microsoft.com/office/drawing/2010/main" val="0"/>
              </a:ext>
            </a:extLst>
          </a:blip>
          <a:srcRect l="23761" t="9524" r="21468" b="2064"/>
          <a:stretch/>
        </p:blipFill>
        <p:spPr>
          <a:xfrm>
            <a:off x="4967911" y="1569720"/>
            <a:ext cx="4023689" cy="5212080"/>
          </a:xfrm>
          <a:prstGeom prst="rect">
            <a:avLst/>
          </a:prstGeom>
          <a:ln>
            <a:solidFill>
              <a:schemeClr val="tx1"/>
            </a:solidFill>
          </a:ln>
        </p:spPr>
      </p:pic>
    </p:spTree>
    <p:extLst>
      <p:ext uri="{BB962C8B-B14F-4D97-AF65-F5344CB8AC3E}">
        <p14:creationId xmlns:p14="http://schemas.microsoft.com/office/powerpoint/2010/main" val="2016847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295400" y="76200"/>
            <a:ext cx="7772400" cy="914133"/>
          </a:xfrm>
        </p:spPr>
        <p:txBody>
          <a:bodyPr/>
          <a:lstStyle/>
          <a:p>
            <a:pPr algn="ctr"/>
            <a:r>
              <a:rPr lang="en-US" dirty="0">
                <a:ea typeface="Verdana" panose="020B0604030504040204" pitchFamily="34" charset="0"/>
              </a:rPr>
              <a:t>Scoring Exemplars</a:t>
            </a:r>
            <a:endParaRPr lang="en-US" alt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33</a:t>
            </a:fld>
            <a:endParaRPr lang="en-US" altLang="en-US" dirty="0"/>
          </a:p>
        </p:txBody>
      </p:sp>
      <p:pic>
        <p:nvPicPr>
          <p:cNvPr id="3" name="Picture 2" descr="G3_52688_SettingTheHook_Reading_EX.pdf - Adobe Reader"/>
          <p:cNvPicPr>
            <a:picLocks noChangeAspect="1"/>
          </p:cNvPicPr>
          <p:nvPr/>
        </p:nvPicPr>
        <p:blipFill rotWithShape="1">
          <a:blip r:embed="rId3">
            <a:extLst>
              <a:ext uri="{28A0092B-C50C-407E-A947-70E740481C1C}">
                <a14:useLocalDpi xmlns:a14="http://schemas.microsoft.com/office/drawing/2010/main" val="0"/>
              </a:ext>
            </a:extLst>
          </a:blip>
          <a:srcRect l="23505" t="12699" r="22105" b="2539"/>
          <a:stretch/>
        </p:blipFill>
        <p:spPr>
          <a:xfrm>
            <a:off x="76200" y="1600200"/>
            <a:ext cx="4192082" cy="5242560"/>
          </a:xfrm>
          <a:prstGeom prst="rect">
            <a:avLst/>
          </a:prstGeom>
          <a:ln>
            <a:solidFill>
              <a:schemeClr val="tx1"/>
            </a:solidFill>
          </a:ln>
        </p:spPr>
      </p:pic>
      <p:pic>
        <p:nvPicPr>
          <p:cNvPr id="6" name="Picture 5" descr="G3_52688_SettingTheHook_Reading_EX.pdf - Adobe Reader"/>
          <p:cNvPicPr>
            <a:picLocks noChangeAspect="1"/>
          </p:cNvPicPr>
          <p:nvPr/>
        </p:nvPicPr>
        <p:blipFill rotWithShape="1">
          <a:blip r:embed="rId4">
            <a:extLst>
              <a:ext uri="{28A0092B-C50C-407E-A947-70E740481C1C}">
                <a14:useLocalDpi xmlns:a14="http://schemas.microsoft.com/office/drawing/2010/main" val="0"/>
              </a:ext>
            </a:extLst>
          </a:blip>
          <a:srcRect l="23761" t="12857" r="21977" b="2857"/>
          <a:stretch/>
        </p:blipFill>
        <p:spPr>
          <a:xfrm>
            <a:off x="4740043" y="1600200"/>
            <a:ext cx="4205894" cy="5242560"/>
          </a:xfrm>
          <a:prstGeom prst="rect">
            <a:avLst/>
          </a:prstGeom>
          <a:ln>
            <a:solidFill>
              <a:schemeClr val="tx1"/>
            </a:solidFill>
          </a:ln>
        </p:spPr>
      </p:pic>
    </p:spTree>
    <p:extLst>
      <p:ext uri="{BB962C8B-B14F-4D97-AF65-F5344CB8AC3E}">
        <p14:creationId xmlns:p14="http://schemas.microsoft.com/office/powerpoint/2010/main" val="159555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295400" y="76200"/>
            <a:ext cx="7772400" cy="914133"/>
          </a:xfrm>
        </p:spPr>
        <p:txBody>
          <a:bodyPr/>
          <a:lstStyle/>
          <a:p>
            <a:pPr algn="ctr"/>
            <a:r>
              <a:rPr lang="en-US" dirty="0">
                <a:ea typeface="Verdana" panose="020B0604030504040204" pitchFamily="34" charset="0"/>
              </a:rPr>
              <a:t>Scoring Exemplars</a:t>
            </a:r>
            <a:endParaRPr lang="en-US" alt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34</a:t>
            </a:fld>
            <a:endParaRPr lang="en-US" altLang="en-US" dirty="0"/>
          </a:p>
        </p:txBody>
      </p:sp>
      <p:pic>
        <p:nvPicPr>
          <p:cNvPr id="4" name="Picture 3" descr="G3_52688_SettingTheHook_Reading_EX.pdf - Adobe Reader"/>
          <p:cNvPicPr>
            <a:picLocks noChangeAspect="1"/>
          </p:cNvPicPr>
          <p:nvPr/>
        </p:nvPicPr>
        <p:blipFill rotWithShape="1">
          <a:blip r:embed="rId3">
            <a:extLst>
              <a:ext uri="{28A0092B-C50C-407E-A947-70E740481C1C}">
                <a14:useLocalDpi xmlns:a14="http://schemas.microsoft.com/office/drawing/2010/main" val="0"/>
              </a:ext>
            </a:extLst>
          </a:blip>
          <a:srcRect l="23888" t="11746" r="21849" b="2857"/>
          <a:stretch/>
        </p:blipFill>
        <p:spPr>
          <a:xfrm>
            <a:off x="228600" y="1600200"/>
            <a:ext cx="4042566" cy="5105400"/>
          </a:xfrm>
          <a:prstGeom prst="rect">
            <a:avLst/>
          </a:prstGeom>
          <a:ln>
            <a:solidFill>
              <a:schemeClr val="tx1"/>
            </a:solidFill>
          </a:ln>
        </p:spPr>
      </p:pic>
      <p:pic>
        <p:nvPicPr>
          <p:cNvPr id="5" name="Picture 4" descr="G3_52688_SettingTheHook_Reading_EX.pdf - Adobe Reader"/>
          <p:cNvPicPr>
            <a:picLocks noChangeAspect="1"/>
          </p:cNvPicPr>
          <p:nvPr/>
        </p:nvPicPr>
        <p:blipFill rotWithShape="1">
          <a:blip r:embed="rId4">
            <a:extLst>
              <a:ext uri="{28A0092B-C50C-407E-A947-70E740481C1C}">
                <a14:useLocalDpi xmlns:a14="http://schemas.microsoft.com/office/drawing/2010/main" val="0"/>
              </a:ext>
            </a:extLst>
          </a:blip>
          <a:srcRect l="24270" t="12063" r="21850" b="3016"/>
          <a:stretch/>
        </p:blipFill>
        <p:spPr>
          <a:xfrm>
            <a:off x="4801913" y="1600200"/>
            <a:ext cx="4036607" cy="5105400"/>
          </a:xfrm>
          <a:prstGeom prst="rect">
            <a:avLst/>
          </a:prstGeom>
          <a:ln>
            <a:solidFill>
              <a:schemeClr val="tx1"/>
            </a:solidFill>
          </a:ln>
        </p:spPr>
      </p:pic>
    </p:spTree>
    <p:extLst>
      <p:ext uri="{BB962C8B-B14F-4D97-AF65-F5344CB8AC3E}">
        <p14:creationId xmlns:p14="http://schemas.microsoft.com/office/powerpoint/2010/main" val="3071219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219200" y="350837"/>
            <a:ext cx="7772400" cy="639763"/>
          </a:xfrm>
        </p:spPr>
        <p:txBody>
          <a:bodyPr>
            <a:noAutofit/>
          </a:bodyPr>
          <a:lstStyle/>
          <a:p>
            <a:pPr algn="ctr">
              <a:defRPr/>
            </a:pPr>
            <a:r>
              <a:rPr lang="en-US" altLang="en-US" sz="4000" dirty="0">
                <a:solidFill>
                  <a:schemeClr val="tx1"/>
                </a:solidFill>
              </a:rPr>
              <a:t>Interim Assessment Scoring</a:t>
            </a:r>
            <a:br>
              <a:rPr lang="en-US" altLang="en-US" sz="4000" dirty="0">
                <a:solidFill>
                  <a:schemeClr val="tx1"/>
                </a:solidFill>
              </a:rPr>
            </a:br>
            <a:r>
              <a:rPr lang="en-US" sz="4000" dirty="0">
                <a:solidFill>
                  <a:schemeClr val="tx1"/>
                </a:solidFill>
                <a:ea typeface="Verdana" panose="020B0604030504040204" pitchFamily="34" charset="0"/>
              </a:rPr>
              <a:t>Logging In…</a:t>
            </a:r>
          </a:p>
        </p:txBody>
      </p:sp>
      <p:sp>
        <p:nvSpPr>
          <p:cNvPr id="3" name="Rectangle 2"/>
          <p:cNvSpPr/>
          <p:nvPr/>
        </p:nvSpPr>
        <p:spPr>
          <a:xfrm>
            <a:off x="152400" y="1619071"/>
            <a:ext cx="8839200" cy="1200329"/>
          </a:xfrm>
          <a:prstGeom prst="rect">
            <a:avLst/>
          </a:prstGeom>
        </p:spPr>
        <p:txBody>
          <a:bodyPr wrap="square">
            <a:spAutoFit/>
          </a:bodyPr>
          <a:lstStyle/>
          <a:p>
            <a:pPr lvl="1">
              <a:defRPr/>
            </a:pPr>
            <a:r>
              <a:rPr lang="en-US" altLang="en-US" sz="2400" dirty="0">
                <a:cs typeface="Calibri" panose="020F0502020204030204" pitchFamily="34" charset="0"/>
              </a:rPr>
              <a:t>The Interim Hand Scoring System is part of the connected suite of Single Sign-On systems (e.g., TOMS, TA Interface, Completion Reports, etc.)</a:t>
            </a:r>
          </a:p>
        </p:txBody>
      </p:sp>
      <p:sp>
        <p:nvSpPr>
          <p:cNvPr id="8" name="Slide Number Placeholder 1"/>
          <p:cNvSpPr>
            <a:spLocks noGrp="1"/>
          </p:cNvSpPr>
          <p:nvPr>
            <p:ph type="sldNum" sz="quarter" idx="12"/>
          </p:nvPr>
        </p:nvSpPr>
        <p:spPr>
          <a:xfrm>
            <a:off x="6553200" y="6521450"/>
            <a:ext cx="2133600" cy="244475"/>
          </a:xfrm>
        </p:spPr>
        <p:txBody>
          <a:bodyPr>
            <a:normAutofit fontScale="85000" lnSpcReduction="20000"/>
          </a:bodyPr>
          <a:lstStyle/>
          <a:p>
            <a:pPr>
              <a:defRPr/>
            </a:pPr>
            <a:fld id="{F6423DBB-F281-44C1-AAB0-12FAB9ED952C}" type="slidenum">
              <a:rPr lang="en-US" altLang="en-US" smtClean="0"/>
              <a:pPr>
                <a:defRPr/>
              </a:pPr>
              <a:t>35</a:t>
            </a:fld>
            <a:endParaRPr lang="en-US" altLang="en-US" dirty="0"/>
          </a:p>
        </p:txBody>
      </p:sp>
      <p:pic>
        <p:nvPicPr>
          <p:cNvPr id="10" name="Picture 9" descr="CAASPP Single Sign-On - Mozilla Firefox"/>
          <p:cNvPicPr>
            <a:picLocks noChangeAspect="1"/>
          </p:cNvPicPr>
          <p:nvPr/>
        </p:nvPicPr>
        <p:blipFill rotWithShape="1">
          <a:blip r:embed="rId3">
            <a:extLst>
              <a:ext uri="{28A0092B-C50C-407E-A947-70E740481C1C}">
                <a14:useLocalDpi xmlns:a14="http://schemas.microsoft.com/office/drawing/2010/main" val="0"/>
              </a:ext>
            </a:extLst>
          </a:blip>
          <a:srcRect l="36167" t="22852" r="36834" b="17313"/>
          <a:stretch/>
        </p:blipFill>
        <p:spPr>
          <a:xfrm>
            <a:off x="6918960" y="3840480"/>
            <a:ext cx="1920240" cy="2560320"/>
          </a:xfrm>
          <a:prstGeom prst="rect">
            <a:avLst/>
          </a:prstGeom>
        </p:spPr>
      </p:pic>
      <p:pic>
        <p:nvPicPr>
          <p:cNvPr id="11" name="Picture 10" descr="TA Resources for Administration of the CAASPP Smarter Balanced Interim Assessments - Mozilla Firefox"/>
          <p:cNvPicPr>
            <a:picLocks noChangeAspect="1"/>
          </p:cNvPicPr>
          <p:nvPr/>
        </p:nvPicPr>
        <p:blipFill rotWithShape="1">
          <a:blip r:embed="rId4">
            <a:extLst>
              <a:ext uri="{28A0092B-C50C-407E-A947-70E740481C1C}">
                <a14:useLocalDpi xmlns:a14="http://schemas.microsoft.com/office/drawing/2010/main" val="0"/>
              </a:ext>
            </a:extLst>
          </a:blip>
          <a:srcRect l="11745" t="15707" r="14530" b="15251"/>
          <a:stretch/>
        </p:blipFill>
        <p:spPr>
          <a:xfrm>
            <a:off x="685800" y="2836623"/>
            <a:ext cx="5249798" cy="3945177"/>
          </a:xfrm>
          <a:prstGeom prst="rect">
            <a:avLst/>
          </a:prstGeom>
        </p:spPr>
      </p:pic>
      <p:sp>
        <p:nvSpPr>
          <p:cNvPr id="4" name="Down Arrow 3"/>
          <p:cNvSpPr/>
          <p:nvPr/>
        </p:nvSpPr>
        <p:spPr>
          <a:xfrm rot="10800000">
            <a:off x="3733800" y="5621249"/>
            <a:ext cx="228600" cy="100815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54294" y="6260068"/>
            <a:ext cx="312906" cy="369332"/>
          </a:xfrm>
          <a:prstGeom prst="rect">
            <a:avLst/>
          </a:prstGeom>
          <a:solidFill>
            <a:srgbClr val="FF0000"/>
          </a:solidFill>
          <a:ln>
            <a:solidFill>
              <a:schemeClr val="tx1"/>
            </a:solidFill>
          </a:ln>
        </p:spPr>
        <p:txBody>
          <a:bodyPr wrap="none" rtlCol="0">
            <a:spAutoFit/>
          </a:bodyPr>
          <a:lstStyle/>
          <a:p>
            <a:r>
              <a:rPr lang="en-US" dirty="0"/>
              <a:t>1</a:t>
            </a:r>
          </a:p>
        </p:txBody>
      </p:sp>
      <p:sp>
        <p:nvSpPr>
          <p:cNvPr id="14" name="TextBox 13"/>
          <p:cNvSpPr txBox="1"/>
          <p:nvPr/>
        </p:nvSpPr>
        <p:spPr>
          <a:xfrm>
            <a:off x="6392694" y="3886200"/>
            <a:ext cx="312906" cy="369332"/>
          </a:xfrm>
          <a:prstGeom prst="rect">
            <a:avLst/>
          </a:prstGeom>
          <a:solidFill>
            <a:srgbClr val="FF0000"/>
          </a:solidFill>
          <a:ln>
            <a:solidFill>
              <a:schemeClr val="tx1"/>
            </a:solidFill>
          </a:ln>
        </p:spPr>
        <p:txBody>
          <a:bodyPr wrap="none" rtlCol="0">
            <a:spAutoFit/>
          </a:bodyPr>
          <a:lstStyle/>
          <a:p>
            <a:r>
              <a:rPr lang="en-US" dirty="0"/>
              <a:t>2</a:t>
            </a:r>
          </a:p>
        </p:txBody>
      </p:sp>
      <p:sp>
        <p:nvSpPr>
          <p:cNvPr id="15" name="Down Arrow 14"/>
          <p:cNvSpPr/>
          <p:nvPr/>
        </p:nvSpPr>
        <p:spPr>
          <a:xfrm rot="16200000">
            <a:off x="6344647" y="4027799"/>
            <a:ext cx="376947" cy="100815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096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371600" y="350837"/>
            <a:ext cx="7620000" cy="639763"/>
          </a:xfrm>
        </p:spPr>
        <p:txBody>
          <a:bodyPr>
            <a:noAutofit/>
          </a:bodyPr>
          <a:lstStyle/>
          <a:p>
            <a:pPr algn="ctr">
              <a:defRPr/>
            </a:pPr>
            <a:r>
              <a:rPr lang="en-US" sz="4000" dirty="0">
                <a:solidFill>
                  <a:schemeClr val="tx1"/>
                </a:solidFill>
                <a:ea typeface="Verdana" panose="020B0604030504040204" pitchFamily="34" charset="0"/>
              </a:rPr>
              <a:t>Hand Scoring System</a:t>
            </a:r>
            <a:br>
              <a:rPr lang="en-US" sz="4000" dirty="0">
                <a:solidFill>
                  <a:schemeClr val="tx1"/>
                </a:solidFill>
                <a:ea typeface="Verdana" panose="020B0604030504040204" pitchFamily="34" charset="0"/>
              </a:rPr>
            </a:br>
            <a:r>
              <a:rPr lang="en-US" sz="4000" dirty="0">
                <a:solidFill>
                  <a:schemeClr val="tx1"/>
                </a:solidFill>
                <a:ea typeface="Verdana" panose="020B0604030504040204" pitchFamily="34" charset="0"/>
              </a:rPr>
              <a:t>Home Page</a:t>
            </a:r>
          </a:p>
        </p:txBody>
      </p:sp>
      <p:sp>
        <p:nvSpPr>
          <p:cNvPr id="4" name="Slide Number Placeholder 1"/>
          <p:cNvSpPr>
            <a:spLocks noGrp="1"/>
          </p:cNvSpPr>
          <p:nvPr>
            <p:ph type="sldNum" sz="quarter" idx="12"/>
          </p:nvPr>
        </p:nvSpPr>
        <p:spPr>
          <a:xfrm>
            <a:off x="6553200" y="6521450"/>
            <a:ext cx="2133600" cy="244475"/>
          </a:xfrm>
        </p:spPr>
        <p:txBody>
          <a:bodyPr>
            <a:normAutofit fontScale="85000" lnSpcReduction="20000"/>
          </a:bodyPr>
          <a:lstStyle/>
          <a:p>
            <a:pPr>
              <a:defRPr/>
            </a:pPr>
            <a:fld id="{F6423DBB-F281-44C1-AAB0-12FAB9ED952C}" type="slidenum">
              <a:rPr lang="en-US" altLang="en-US" smtClean="0"/>
              <a:pPr>
                <a:defRPr/>
              </a:pPr>
              <a:t>36</a:t>
            </a:fld>
            <a:endParaRPr lang="en-US" altLang="en-US" dirty="0"/>
          </a:p>
        </p:txBody>
      </p:sp>
      <p:pic>
        <p:nvPicPr>
          <p:cNvPr id="2" name="Picture 1" descr="Response List - Internet Explorer"/>
          <p:cNvPicPr>
            <a:picLocks noChangeAspect="1"/>
          </p:cNvPicPr>
          <p:nvPr/>
        </p:nvPicPr>
        <p:blipFill rotWithShape="1">
          <a:blip r:embed="rId3">
            <a:extLst>
              <a:ext uri="{28A0092B-C50C-407E-A947-70E740481C1C}">
                <a14:useLocalDpi xmlns:a14="http://schemas.microsoft.com/office/drawing/2010/main" val="0"/>
              </a:ext>
            </a:extLst>
          </a:blip>
          <a:srcRect l="2072" t="11689" r="2218" b="40274"/>
          <a:stretch/>
        </p:blipFill>
        <p:spPr>
          <a:xfrm>
            <a:off x="62583" y="1600200"/>
            <a:ext cx="9081417" cy="5105400"/>
          </a:xfrm>
          <a:prstGeom prst="rect">
            <a:avLst/>
          </a:prstGeom>
        </p:spPr>
      </p:pic>
      <p:sp>
        <p:nvSpPr>
          <p:cNvPr id="3" name="Rectangle 2"/>
          <p:cNvSpPr/>
          <p:nvPr/>
        </p:nvSpPr>
        <p:spPr>
          <a:xfrm>
            <a:off x="381000" y="35814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40386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44958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4953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bwMode="auto">
          <a:xfrm rot="5400000">
            <a:off x="7944059" y="2552700"/>
            <a:ext cx="1066800" cy="3810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Tree>
    <p:extLst>
      <p:ext uri="{BB962C8B-B14F-4D97-AF65-F5344CB8AC3E}">
        <p14:creationId xmlns:p14="http://schemas.microsoft.com/office/powerpoint/2010/main" val="2832739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371600" y="427037"/>
            <a:ext cx="7620000" cy="639763"/>
          </a:xfrm>
        </p:spPr>
        <p:txBody>
          <a:bodyPr>
            <a:noAutofit/>
          </a:bodyPr>
          <a:lstStyle/>
          <a:p>
            <a:pPr algn="ctr">
              <a:defRPr/>
            </a:pPr>
            <a:r>
              <a:rPr lang="en-US" sz="4000" dirty="0">
                <a:solidFill>
                  <a:schemeClr val="tx1"/>
                </a:solidFill>
                <a:ea typeface="Verdana" panose="020B0604030504040204" pitchFamily="34" charset="0"/>
              </a:rPr>
              <a:t>Scoring Responses</a:t>
            </a:r>
          </a:p>
        </p:txBody>
      </p:sp>
      <p:sp>
        <p:nvSpPr>
          <p:cNvPr id="4" name="Slide Number Placeholder 1"/>
          <p:cNvSpPr>
            <a:spLocks noGrp="1"/>
          </p:cNvSpPr>
          <p:nvPr>
            <p:ph type="sldNum" sz="quarter" idx="12"/>
          </p:nvPr>
        </p:nvSpPr>
        <p:spPr>
          <a:xfrm>
            <a:off x="6553200" y="6521450"/>
            <a:ext cx="2133600" cy="244475"/>
          </a:xfrm>
        </p:spPr>
        <p:txBody>
          <a:bodyPr>
            <a:normAutofit fontScale="85000" lnSpcReduction="20000"/>
          </a:bodyPr>
          <a:lstStyle/>
          <a:p>
            <a:pPr>
              <a:defRPr/>
            </a:pPr>
            <a:fld id="{F6423DBB-F281-44C1-AAB0-12FAB9ED952C}" type="slidenum">
              <a:rPr lang="en-US" altLang="en-US" smtClean="0"/>
              <a:pPr>
                <a:defRPr/>
              </a:pPr>
              <a:t>37</a:t>
            </a:fld>
            <a:endParaRPr lang="en-US" altLang="en-US" dirty="0"/>
          </a:p>
        </p:txBody>
      </p:sp>
      <p:pic>
        <p:nvPicPr>
          <p:cNvPr id="2" name="Picture 1" descr="Score Response - Internet Explorer"/>
          <p:cNvPicPr>
            <a:picLocks noChangeAspect="1"/>
          </p:cNvPicPr>
          <p:nvPr/>
        </p:nvPicPr>
        <p:blipFill rotWithShape="1">
          <a:blip r:embed="rId3">
            <a:extLst>
              <a:ext uri="{28A0092B-C50C-407E-A947-70E740481C1C}">
                <a14:useLocalDpi xmlns:a14="http://schemas.microsoft.com/office/drawing/2010/main" val="0"/>
              </a:ext>
            </a:extLst>
          </a:blip>
          <a:srcRect l="1778" t="19543" r="1924" b="5388"/>
          <a:stretch/>
        </p:blipFill>
        <p:spPr>
          <a:xfrm>
            <a:off x="769233" y="1585384"/>
            <a:ext cx="7917567" cy="4953000"/>
          </a:xfrm>
          <a:prstGeom prst="rect">
            <a:avLst/>
          </a:prstGeom>
        </p:spPr>
      </p:pic>
      <p:sp>
        <p:nvSpPr>
          <p:cNvPr id="3" name="Rectangle 2"/>
          <p:cNvSpPr/>
          <p:nvPr/>
        </p:nvSpPr>
        <p:spPr>
          <a:xfrm>
            <a:off x="3481552" y="1981200"/>
            <a:ext cx="794842" cy="137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bwMode="auto">
          <a:xfrm rot="5400000">
            <a:off x="3806049" y="4187050"/>
            <a:ext cx="756708" cy="165592"/>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8" name="Right Arrow 7"/>
          <p:cNvSpPr/>
          <p:nvPr/>
        </p:nvSpPr>
        <p:spPr bwMode="auto">
          <a:xfrm rot="7112259">
            <a:off x="1322936" y="5454158"/>
            <a:ext cx="756708" cy="165592"/>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pic>
        <p:nvPicPr>
          <p:cNvPr id="5" name="Picture 4" descr="Score Response - Internet Explorer"/>
          <p:cNvPicPr>
            <a:picLocks noChangeAspect="1"/>
          </p:cNvPicPr>
          <p:nvPr/>
        </p:nvPicPr>
        <p:blipFill rotWithShape="1">
          <a:blip r:embed="rId4">
            <a:extLst>
              <a:ext uri="{28A0092B-C50C-407E-A947-70E740481C1C}">
                <a14:useLocalDpi xmlns:a14="http://schemas.microsoft.com/office/drawing/2010/main" val="0"/>
              </a:ext>
            </a:extLst>
          </a:blip>
          <a:srcRect l="44137" t="85708" r="44137" b="9406"/>
          <a:stretch/>
        </p:blipFill>
        <p:spPr>
          <a:xfrm>
            <a:off x="4070959" y="6477000"/>
            <a:ext cx="1002082" cy="335073"/>
          </a:xfrm>
          <a:prstGeom prst="rect">
            <a:avLst/>
          </a:prstGeom>
        </p:spPr>
      </p:pic>
      <p:sp>
        <p:nvSpPr>
          <p:cNvPr id="10" name="Right Arrow 9"/>
          <p:cNvSpPr/>
          <p:nvPr/>
        </p:nvSpPr>
        <p:spPr bwMode="auto">
          <a:xfrm rot="5400000">
            <a:off x="3975136" y="6001995"/>
            <a:ext cx="756708" cy="165592"/>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Tree>
    <p:extLst>
      <p:ext uri="{BB962C8B-B14F-4D97-AF65-F5344CB8AC3E}">
        <p14:creationId xmlns:p14="http://schemas.microsoft.com/office/powerpoint/2010/main" val="172046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371600" y="350837"/>
            <a:ext cx="7620000" cy="639763"/>
          </a:xfrm>
        </p:spPr>
        <p:txBody>
          <a:bodyPr>
            <a:noAutofit/>
          </a:bodyPr>
          <a:lstStyle/>
          <a:p>
            <a:pPr algn="ctr">
              <a:defRPr/>
            </a:pPr>
            <a:r>
              <a:rPr lang="en-US" sz="4000" dirty="0">
                <a:solidFill>
                  <a:schemeClr val="tx1"/>
                </a:solidFill>
                <a:ea typeface="Verdana" panose="020B0604030504040204" pitchFamily="34" charset="0"/>
              </a:rPr>
              <a:t>Scoring Responses cont.</a:t>
            </a:r>
          </a:p>
        </p:txBody>
      </p:sp>
      <p:sp>
        <p:nvSpPr>
          <p:cNvPr id="4" name="Slide Number Placeholder 1"/>
          <p:cNvSpPr>
            <a:spLocks noGrp="1"/>
          </p:cNvSpPr>
          <p:nvPr>
            <p:ph type="sldNum" sz="quarter" idx="12"/>
          </p:nvPr>
        </p:nvSpPr>
        <p:spPr>
          <a:xfrm>
            <a:off x="6553200" y="6521450"/>
            <a:ext cx="2133600" cy="244475"/>
          </a:xfrm>
        </p:spPr>
        <p:txBody>
          <a:bodyPr>
            <a:normAutofit fontScale="85000" lnSpcReduction="20000"/>
          </a:bodyPr>
          <a:lstStyle/>
          <a:p>
            <a:pPr>
              <a:defRPr/>
            </a:pPr>
            <a:fld id="{F6423DBB-F281-44C1-AAB0-12FAB9ED952C}" type="slidenum">
              <a:rPr lang="en-US" altLang="en-US" smtClean="0"/>
              <a:pPr>
                <a:defRPr/>
              </a:pPr>
              <a:t>38</a:t>
            </a:fld>
            <a:endParaRPr lang="en-US" altLang="en-US" dirty="0"/>
          </a:p>
        </p:txBody>
      </p:sp>
      <p:pic>
        <p:nvPicPr>
          <p:cNvPr id="2" name="Picture 1" descr="Response List - Internet Explorer"/>
          <p:cNvPicPr>
            <a:picLocks noChangeAspect="1"/>
          </p:cNvPicPr>
          <p:nvPr/>
        </p:nvPicPr>
        <p:blipFill rotWithShape="1">
          <a:blip r:embed="rId3">
            <a:extLst>
              <a:ext uri="{28A0092B-C50C-407E-A947-70E740481C1C}">
                <a14:useLocalDpi xmlns:a14="http://schemas.microsoft.com/office/drawing/2010/main" val="0"/>
              </a:ext>
            </a:extLst>
          </a:blip>
          <a:srcRect l="1632" t="15707" r="1485" b="49955"/>
          <a:stretch/>
        </p:blipFill>
        <p:spPr>
          <a:xfrm>
            <a:off x="152400" y="1654838"/>
            <a:ext cx="8523963" cy="5050761"/>
          </a:xfrm>
          <a:prstGeom prst="rect">
            <a:avLst/>
          </a:prstGeom>
        </p:spPr>
      </p:pic>
      <p:sp>
        <p:nvSpPr>
          <p:cNvPr id="13" name="Right Arrow 12"/>
          <p:cNvSpPr/>
          <p:nvPr/>
        </p:nvSpPr>
        <p:spPr bwMode="auto">
          <a:xfrm rot="16570626">
            <a:off x="5511893" y="5421434"/>
            <a:ext cx="838200" cy="1905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4" name="Right Arrow 13"/>
          <p:cNvSpPr/>
          <p:nvPr/>
        </p:nvSpPr>
        <p:spPr bwMode="auto">
          <a:xfrm rot="14013047">
            <a:off x="135110" y="5378443"/>
            <a:ext cx="838200" cy="1905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5" name="Right Arrow 14"/>
          <p:cNvSpPr/>
          <p:nvPr/>
        </p:nvSpPr>
        <p:spPr bwMode="auto">
          <a:xfrm rot="5400000">
            <a:off x="4514850" y="5581650"/>
            <a:ext cx="838200" cy="190500"/>
          </a:xfrm>
          <a:prstGeom prst="right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6" name="Rectangle 15"/>
          <p:cNvSpPr/>
          <p:nvPr/>
        </p:nvSpPr>
        <p:spPr>
          <a:xfrm>
            <a:off x="381000" y="33528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 y="3810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0" y="43434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 y="48768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229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2590800"/>
            <a:ext cx="7792348" cy="685800"/>
          </a:xfrm>
        </p:spPr>
        <p:txBody>
          <a:bodyPr>
            <a:normAutofit fontScale="90000"/>
          </a:bodyPr>
          <a:lstStyle/>
          <a:p>
            <a:pPr algn="ctr"/>
            <a:r>
              <a:rPr lang="en-US" dirty="0"/>
              <a:t>Interim Assessment</a:t>
            </a:r>
            <a:br>
              <a:rPr lang="en-US" dirty="0"/>
            </a:br>
            <a:r>
              <a:rPr lang="en-US" dirty="0" smtClean="0"/>
              <a:t>Administration:</a:t>
            </a:r>
            <a:br>
              <a:rPr lang="en-US" dirty="0" smtClean="0"/>
            </a:br>
            <a:r>
              <a:rPr lang="en-US" dirty="0" smtClean="0"/>
              <a:t>Accessibility and Accommodations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945B820-BDC6-4449-86D8-ACAA81D3F450}" type="slidenum">
              <a:rPr lang="en-US" smtClean="0">
                <a:solidFill>
                  <a:srgbClr val="759AA5"/>
                </a:solidFill>
              </a:rPr>
              <a:pPr/>
              <a:t>39</a:t>
            </a:fld>
            <a:endParaRPr lang="en-US">
              <a:solidFill>
                <a:srgbClr val="759AA5"/>
              </a:solidFill>
            </a:endParaRPr>
          </a:p>
        </p:txBody>
      </p:sp>
    </p:spTree>
    <p:extLst>
      <p:ext uri="{BB962C8B-B14F-4D97-AF65-F5344CB8AC3E}">
        <p14:creationId xmlns:p14="http://schemas.microsoft.com/office/powerpoint/2010/main" val="128223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81000"/>
            <a:ext cx="7659511" cy="457200"/>
          </a:xfrm>
        </p:spPr>
        <p:txBody>
          <a:bodyPr>
            <a:noAutofit/>
          </a:bodyPr>
          <a:lstStyle/>
          <a:p>
            <a:pPr algn="ctr"/>
            <a:r>
              <a:rPr lang="en-US" dirty="0">
                <a:solidFill>
                  <a:schemeClr val="tx1"/>
                </a:solidFill>
              </a:rPr>
              <a:t>Interim Assessment</a:t>
            </a:r>
            <a:br>
              <a:rPr lang="en-US" dirty="0">
                <a:solidFill>
                  <a:schemeClr val="tx1"/>
                </a:solidFill>
              </a:rPr>
            </a:br>
            <a:r>
              <a:rPr lang="en-US" sz="1800" b="1" dirty="0" smtClean="0">
                <a:solidFill>
                  <a:schemeClr val="tx1"/>
                </a:solidFill>
              </a:rPr>
              <a:t>STB Year-End Overview</a:t>
            </a:r>
            <a:endParaRPr lang="en-US" sz="2400" dirty="0">
              <a:solidFill>
                <a:schemeClr val="tx1"/>
              </a:solidFill>
            </a:endParaRPr>
          </a:p>
        </p:txBody>
      </p:sp>
      <p:sp>
        <p:nvSpPr>
          <p:cNvPr id="6" name="Slide Number Placeholder 5"/>
          <p:cNvSpPr>
            <a:spLocks noGrp="1"/>
          </p:cNvSpPr>
          <p:nvPr>
            <p:ph type="sldNum" sz="quarter" idx="12"/>
          </p:nvPr>
        </p:nvSpPr>
        <p:spPr/>
        <p:txBody>
          <a:bodyPr>
            <a:normAutofit fontScale="85000" lnSpcReduction="20000"/>
          </a:bodyPr>
          <a:lstStyle/>
          <a:p>
            <a:fld id="{3959F572-39F4-4A39-AC5A-E3FD8AB1DE21}" type="slidenum">
              <a:rPr lang="en-US" smtClean="0"/>
              <a:pPr/>
              <a:t>4</a:t>
            </a:fld>
            <a:endParaRPr lang="en-US" dirty="0"/>
          </a:p>
        </p:txBody>
      </p:sp>
      <p:sp>
        <p:nvSpPr>
          <p:cNvPr id="7" name="TextBox 6"/>
          <p:cNvSpPr txBox="1"/>
          <p:nvPr/>
        </p:nvSpPr>
        <p:spPr>
          <a:xfrm>
            <a:off x="76200" y="1524000"/>
            <a:ext cx="8915400" cy="6247865"/>
          </a:xfrm>
          <a:prstGeom prst="rect">
            <a:avLst/>
          </a:prstGeom>
          <a:noFill/>
        </p:spPr>
        <p:txBody>
          <a:bodyPr wrap="square" rtlCol="0">
            <a:spAutoFit/>
          </a:bodyPr>
          <a:lstStyle/>
          <a:p>
            <a:pPr algn="ctr"/>
            <a:r>
              <a:rPr lang="en-US" sz="3600" b="1" u="sng" dirty="0"/>
              <a:t>Agenda</a:t>
            </a:r>
          </a:p>
          <a:p>
            <a:pPr marL="342900" indent="-342900">
              <a:buFont typeface="+mj-lt"/>
              <a:buAutoNum type="arabicParenR"/>
            </a:pPr>
            <a:r>
              <a:rPr lang="en-US" sz="2800" dirty="0" smtClean="0"/>
              <a:t>Interim </a:t>
            </a:r>
            <a:r>
              <a:rPr lang="en-US" sz="2800" dirty="0"/>
              <a:t>Assessment LAUSD Policy (MEM-6700.0)</a:t>
            </a:r>
          </a:p>
          <a:p>
            <a:pPr marL="342900" indent="-342900">
              <a:buFont typeface="+mj-lt"/>
              <a:buAutoNum type="arabicParenR"/>
            </a:pPr>
            <a:r>
              <a:rPr lang="en-US" sz="2800" dirty="0" smtClean="0"/>
              <a:t>Interim </a:t>
            </a:r>
            <a:r>
              <a:rPr lang="en-US" sz="2800" dirty="0"/>
              <a:t>Assessment </a:t>
            </a:r>
            <a:r>
              <a:rPr lang="en-US" sz="2800" dirty="0" smtClean="0"/>
              <a:t>Purpose and Types</a:t>
            </a:r>
            <a:endParaRPr lang="en-US" sz="2800" dirty="0"/>
          </a:p>
          <a:p>
            <a:pPr marL="800100" lvl="1" indent="-342900">
              <a:buFont typeface="+mj-lt"/>
              <a:buAutoNum type="alphaLcParenR"/>
            </a:pPr>
            <a:r>
              <a:rPr lang="en-US" sz="2800" dirty="0"/>
              <a:t>Smarter Balanced Interim Comprehensive Assessments (ICA</a:t>
            </a:r>
            <a:r>
              <a:rPr lang="en-US" sz="2800" dirty="0" smtClean="0"/>
              <a:t>)</a:t>
            </a:r>
          </a:p>
          <a:p>
            <a:pPr marL="800100" lvl="1" indent="-342900">
              <a:buFont typeface="+mj-lt"/>
              <a:buAutoNum type="alphaLcParenR"/>
            </a:pPr>
            <a:r>
              <a:rPr lang="en-US" sz="2800" dirty="0"/>
              <a:t>Smarter Balanced Interim Assessment Blocks (IAB</a:t>
            </a:r>
            <a:r>
              <a:rPr lang="en-US" sz="2800" dirty="0" smtClean="0"/>
              <a:t>)</a:t>
            </a:r>
            <a:endParaRPr lang="en-US" sz="2800" b="1" dirty="0"/>
          </a:p>
          <a:p>
            <a:pPr marL="342900" indent="-342900">
              <a:buFont typeface="+mj-lt"/>
              <a:buAutoNum type="arabicParenR"/>
            </a:pPr>
            <a:r>
              <a:rPr lang="en-US" sz="2800" dirty="0" smtClean="0"/>
              <a:t>Interim Assessment Viewing System</a:t>
            </a:r>
          </a:p>
          <a:p>
            <a:pPr marL="342900" indent="-342900">
              <a:buFont typeface="+mj-lt"/>
              <a:buAutoNum type="arabicParenR"/>
            </a:pPr>
            <a:r>
              <a:rPr lang="en-US" sz="2800" dirty="0"/>
              <a:t>Interim Assessment </a:t>
            </a:r>
            <a:r>
              <a:rPr lang="en-US" sz="2800" dirty="0" smtClean="0"/>
              <a:t>Hand Scoring</a:t>
            </a:r>
          </a:p>
          <a:p>
            <a:pPr marL="342900" indent="-342900">
              <a:buFont typeface="+mj-lt"/>
              <a:buAutoNum type="arabicParenR"/>
            </a:pPr>
            <a:r>
              <a:rPr lang="en-US" sz="2800" dirty="0" smtClean="0"/>
              <a:t>Interim Assessment Administration (including accommodations for Special Education)</a:t>
            </a:r>
          </a:p>
          <a:p>
            <a:pPr marL="342900" indent="-342900">
              <a:buFont typeface="+mj-lt"/>
              <a:buAutoNum type="arabicParenR"/>
            </a:pPr>
            <a:r>
              <a:rPr lang="en-US" sz="2800" dirty="0" smtClean="0"/>
              <a:t>Interim Assessment Reporting System</a:t>
            </a:r>
          </a:p>
          <a:p>
            <a:pPr marL="342900" indent="-342900">
              <a:buFont typeface="+mj-lt"/>
              <a:buAutoNum type="arabicParenR"/>
            </a:pPr>
            <a:r>
              <a:rPr lang="en-US" sz="2800" dirty="0" smtClean="0"/>
              <a:t>Interim Assessment General Information</a:t>
            </a:r>
            <a:endParaRPr lang="en-US" sz="2800" dirty="0"/>
          </a:p>
          <a:p>
            <a:endParaRPr lang="en-US" sz="2800" dirty="0"/>
          </a:p>
          <a:p>
            <a:pPr marL="800100" lvl="1" indent="-342900">
              <a:buFont typeface="+mj-lt"/>
              <a:buAutoNum type="alphaLcParenR"/>
            </a:pPr>
            <a:endParaRPr lang="en-US" sz="2800" dirty="0" smtClean="0"/>
          </a:p>
        </p:txBody>
      </p:sp>
    </p:spTree>
    <p:extLst>
      <p:ext uri="{BB962C8B-B14F-4D97-AF65-F5344CB8AC3E}">
        <p14:creationId xmlns:p14="http://schemas.microsoft.com/office/powerpoint/2010/main" val="2999166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5400" y="152400"/>
            <a:ext cx="7557247" cy="1066800"/>
          </a:xfrm>
        </p:spPr>
        <p:txBody>
          <a:bodyPr>
            <a:noAutofit/>
          </a:bodyPr>
          <a:lstStyle/>
          <a:p>
            <a:pPr algn="ctr"/>
            <a:r>
              <a:rPr lang="en-US" altLang="en-US" sz="3200" dirty="0">
                <a:solidFill>
                  <a:schemeClr val="tx1"/>
                </a:solidFill>
              </a:rPr>
              <a:t>Universal Tools, Designated Supports and Accommodations</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40</a:t>
            </a:fld>
            <a:endParaRPr lang="en-US" altLang="en-US"/>
          </a:p>
        </p:txBody>
      </p:sp>
      <p:sp>
        <p:nvSpPr>
          <p:cNvPr id="14" name="Content Placeholder 2"/>
          <p:cNvSpPr>
            <a:spLocks noGrp="1"/>
          </p:cNvSpPr>
          <p:nvPr>
            <p:ph idx="4294967295"/>
          </p:nvPr>
        </p:nvSpPr>
        <p:spPr>
          <a:xfrm>
            <a:off x="4648200" y="1755775"/>
            <a:ext cx="4191000" cy="4949825"/>
          </a:xfrm>
          <a:prstGeom prst="rect">
            <a:avLst/>
          </a:prstGeom>
          <a:ln>
            <a:solidFill>
              <a:schemeClr val="tx1"/>
            </a:solidFill>
          </a:ln>
        </p:spPr>
        <p:txBody>
          <a:bodyPr>
            <a:normAutofit fontScale="92500" lnSpcReduction="10000"/>
          </a:bodyPr>
          <a:lstStyle/>
          <a:p>
            <a:pPr>
              <a:buFont typeface="Arial" panose="020B0604020202020204" pitchFamily="34" charset="0"/>
              <a:buChar char="•"/>
            </a:pPr>
            <a:r>
              <a:rPr lang="en-US" sz="1600" dirty="0"/>
              <a:t>Universal Tools</a:t>
            </a:r>
          </a:p>
          <a:p>
            <a:pPr lvl="1">
              <a:buFont typeface="Arial" panose="020B0604020202020204" pitchFamily="34" charset="0"/>
              <a:buChar char="•"/>
            </a:pPr>
            <a:r>
              <a:rPr lang="en-US" sz="1300" dirty="0"/>
              <a:t>Can be provided to any student and are available either an embedded tool (contained within the computer testing program) or as a non-embedded tool (student uses a tangible tool such as a Thesaurus or paper dictionary).</a:t>
            </a:r>
          </a:p>
          <a:p>
            <a:pPr>
              <a:buFont typeface="Arial" panose="020B0604020202020204" pitchFamily="34" charset="0"/>
              <a:buChar char="•"/>
            </a:pPr>
            <a:r>
              <a:rPr lang="en-US" sz="1600" dirty="0"/>
              <a:t>Designated Supports</a:t>
            </a:r>
          </a:p>
          <a:p>
            <a:pPr lvl="1">
              <a:buFont typeface="Arial" panose="020B0604020202020204" pitchFamily="34" charset="0"/>
              <a:buChar char="•"/>
            </a:pPr>
            <a:r>
              <a:rPr lang="en-US" sz="1400" dirty="0"/>
              <a:t>Must be designated prior to the first day of testing window</a:t>
            </a:r>
          </a:p>
          <a:p>
            <a:pPr lvl="1">
              <a:buFont typeface="Arial" panose="020B0604020202020204" pitchFamily="34" charset="0"/>
              <a:buChar char="•"/>
            </a:pPr>
            <a:r>
              <a:rPr lang="en-US" sz="1400" dirty="0"/>
              <a:t>Available to ELs for whom the need has been indicated</a:t>
            </a:r>
          </a:p>
          <a:p>
            <a:pPr lvl="1">
              <a:buFont typeface="Arial" panose="020B0604020202020204" pitchFamily="34" charset="0"/>
              <a:buChar char="•"/>
            </a:pPr>
            <a:r>
              <a:rPr lang="en-US" sz="1400" dirty="0"/>
              <a:t>Decision made by educators familiar with the student’s characteristics and needs</a:t>
            </a:r>
          </a:p>
          <a:p>
            <a:pPr lvl="1">
              <a:buFont typeface="Arial" panose="020B0604020202020204" pitchFamily="34" charset="0"/>
              <a:buChar char="•"/>
            </a:pPr>
            <a:r>
              <a:rPr lang="en-US" sz="1400" dirty="0"/>
              <a:t>Supports the student has been using during instruction/assessments</a:t>
            </a:r>
          </a:p>
          <a:p>
            <a:pPr lvl="1">
              <a:buFont typeface="Arial" panose="020B0604020202020204" pitchFamily="34" charset="0"/>
              <a:buChar char="•"/>
            </a:pPr>
            <a:r>
              <a:rPr lang="en-US" sz="1400" dirty="0"/>
              <a:t>Non-embedded supports are to be provided by the school</a:t>
            </a:r>
          </a:p>
          <a:p>
            <a:pPr lvl="1">
              <a:buFont typeface="Arial" panose="020B0604020202020204" pitchFamily="34" charset="0"/>
              <a:buChar char="•"/>
            </a:pPr>
            <a:r>
              <a:rPr lang="en-US" sz="1400" dirty="0"/>
              <a:t>ELs with disabilities should have the Designated Supports and Accommodations listed on the IEP or Section 504 Plan.</a:t>
            </a:r>
          </a:p>
          <a:p>
            <a:pPr>
              <a:buFont typeface="Arial" panose="020B0604020202020204" pitchFamily="34" charset="0"/>
              <a:buChar char="•"/>
            </a:pPr>
            <a:r>
              <a:rPr lang="en-US" sz="1600" dirty="0"/>
              <a:t>Accommodations</a:t>
            </a:r>
          </a:p>
          <a:p>
            <a:pPr lvl="1">
              <a:buFont typeface="Arial" panose="020B0604020202020204" pitchFamily="34" charset="0"/>
              <a:buChar char="•"/>
            </a:pPr>
            <a:r>
              <a:rPr lang="en-US" sz="1400" dirty="0"/>
              <a:t>Must </a:t>
            </a:r>
            <a:r>
              <a:rPr lang="en-US" sz="1400" b="1" u="sng" dirty="0"/>
              <a:t>always</a:t>
            </a:r>
            <a:r>
              <a:rPr lang="en-US" sz="1400" dirty="0"/>
              <a:t> be indicated in a student’s IEP or Section 504 Plan</a:t>
            </a:r>
          </a:p>
          <a:p>
            <a:pPr lvl="1">
              <a:buFont typeface="Arial" panose="020B0604020202020204" pitchFamily="34" charset="0"/>
              <a:buChar char="•"/>
            </a:pPr>
            <a:endParaRPr lang="en-US" sz="1400" dirty="0"/>
          </a:p>
        </p:txBody>
      </p:sp>
      <p:pic>
        <p:nvPicPr>
          <p:cNvPr id="3" name="Picture 2" descr="REF 6420.1 RELEASED 020516.pdf - Adobe Reader"/>
          <p:cNvPicPr>
            <a:picLocks noChangeAspect="1"/>
          </p:cNvPicPr>
          <p:nvPr/>
        </p:nvPicPr>
        <p:blipFill rotWithShape="1">
          <a:blip r:embed="rId3">
            <a:extLst>
              <a:ext uri="{28A0092B-C50C-407E-A947-70E740481C1C}">
                <a14:useLocalDpi xmlns:a14="http://schemas.microsoft.com/office/drawing/2010/main" val="0"/>
              </a:ext>
            </a:extLst>
          </a:blip>
          <a:srcRect l="23128" t="8636" r="21063" b="2121"/>
          <a:stretch/>
        </p:blipFill>
        <p:spPr>
          <a:xfrm>
            <a:off x="381000" y="1745673"/>
            <a:ext cx="3865206" cy="4959927"/>
          </a:xfrm>
          <a:prstGeom prst="rect">
            <a:avLst/>
          </a:prstGeom>
          <a:ln>
            <a:solidFill>
              <a:schemeClr val="tx1"/>
            </a:solidFill>
          </a:ln>
        </p:spPr>
      </p:pic>
      <p:sp>
        <p:nvSpPr>
          <p:cNvPr id="4" name="TextBox 3"/>
          <p:cNvSpPr txBox="1"/>
          <p:nvPr/>
        </p:nvSpPr>
        <p:spPr>
          <a:xfrm>
            <a:off x="2286000" y="1371600"/>
            <a:ext cx="2743200" cy="646331"/>
          </a:xfrm>
          <a:prstGeom prst="rect">
            <a:avLst/>
          </a:prstGeom>
          <a:noFill/>
          <a:ln w="6350" cmpd="sng">
            <a:solidFill>
              <a:schemeClr val="tx1"/>
            </a:solidFill>
          </a:ln>
        </p:spPr>
        <p:txBody>
          <a:bodyPr wrap="square" rtlCol="0">
            <a:spAutoFit/>
          </a:bodyPr>
          <a:lstStyle/>
          <a:p>
            <a:pPr algn="ctr"/>
            <a:r>
              <a:rPr lang="en-US" dirty="0" smtClean="0">
                <a:solidFill>
                  <a:srgbClr val="0000FF"/>
                </a:solidFill>
              </a:rPr>
              <a:t>REF-6420.2 published 12/8/2016!</a:t>
            </a:r>
            <a:endParaRPr lang="en-US" dirty="0">
              <a:solidFill>
                <a:srgbClr val="0000FF"/>
              </a:solidFill>
            </a:endParaRPr>
          </a:p>
        </p:txBody>
      </p:sp>
    </p:spTree>
    <p:extLst>
      <p:ext uri="{BB962C8B-B14F-4D97-AF65-F5344CB8AC3E}">
        <p14:creationId xmlns:p14="http://schemas.microsoft.com/office/powerpoint/2010/main" val="1296941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re Accessibility and Accommodations on CAP pages</a:t>
            </a:r>
            <a:endParaRPr lang="en-US" dirty="0"/>
          </a:p>
        </p:txBody>
      </p:sp>
      <p:sp>
        <p:nvSpPr>
          <p:cNvPr id="3" name="Content Placeholder 2"/>
          <p:cNvSpPr>
            <a:spLocks noGrp="1"/>
          </p:cNvSpPr>
          <p:nvPr>
            <p:ph sz="quarter" idx="13"/>
          </p:nvPr>
        </p:nvSpPr>
        <p:spPr/>
        <p:txBody>
          <a:bodyPr/>
          <a:lstStyle/>
          <a:p>
            <a:r>
              <a:rPr lang="en-US" sz="2000" dirty="0" smtClean="0"/>
              <a:t>The CAP Reference Guides/Memos page has a link to a copy of 6420.2</a:t>
            </a:r>
          </a:p>
          <a:p>
            <a:endParaRPr lang="en-US" dirty="0"/>
          </a:p>
          <a:p>
            <a:endParaRPr lang="en-US" dirty="0" smtClean="0"/>
          </a:p>
          <a:p>
            <a:endParaRPr lang="en-US" dirty="0"/>
          </a:p>
          <a:p>
            <a:endParaRPr lang="en-US" dirty="0" smtClean="0"/>
          </a:p>
          <a:p>
            <a:r>
              <a:rPr lang="en-US" sz="2000" dirty="0" smtClean="0"/>
              <a:t>There is also a separate document specific to the required SB IAs, called ‘Guidelines” and produced by the Department of Special Education. The link is under RESOURCES.</a:t>
            </a:r>
            <a:endParaRPr lang="en-US" sz="2000" dirty="0"/>
          </a:p>
        </p:txBody>
      </p:sp>
      <p:pic>
        <p:nvPicPr>
          <p:cNvPr id="4" name="Picture 3" descr="picture 2016-12-13 at 3.13.04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2057400"/>
            <a:ext cx="8686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picture 2016-12-13 at 3.1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5089347"/>
            <a:ext cx="6908800" cy="1692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eft Arrow 5"/>
          <p:cNvSpPr/>
          <p:nvPr/>
        </p:nvSpPr>
        <p:spPr>
          <a:xfrm>
            <a:off x="6858000" y="3810000"/>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905"/>
              <a:solidFill>
                <a:srgbClr val="ED7D31"/>
              </a:solidFill>
              <a:effectLst>
                <a:innerShdw blurRad="69850" dist="43180" dir="5400000">
                  <a:srgbClr val="000000">
                    <a:alpha val="65000"/>
                  </a:srgbClr>
                </a:innerShdw>
              </a:effectLst>
            </a:endParaRPr>
          </a:p>
        </p:txBody>
      </p:sp>
      <p:sp>
        <p:nvSpPr>
          <p:cNvPr id="7" name="Chevron 6"/>
          <p:cNvSpPr/>
          <p:nvPr/>
        </p:nvSpPr>
        <p:spPr>
          <a:xfrm>
            <a:off x="1066800" y="617220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9576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Highlight of the “Guidelines” document</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The following is the essential statement re the SB IAs and SE students:</a:t>
            </a:r>
          </a:p>
          <a:p>
            <a:r>
              <a:rPr lang="en-US" dirty="0" smtClean="0">
                <a:solidFill>
                  <a:srgbClr val="008000"/>
                </a:solidFill>
              </a:rPr>
              <a:t>Students </a:t>
            </a:r>
            <a:r>
              <a:rPr lang="en-US" dirty="0">
                <a:solidFill>
                  <a:srgbClr val="008000"/>
                </a:solidFill>
              </a:rPr>
              <a:t>with disabilities on the general education curriculum (core curriculum) will participate in the Interim Assessment Blocks (IABs) or the school-selected alternative assessment using any Designated Supports and/or Accommodations specified on the Individualized Education Program (IEP).  Schools must ensure all students with disabilities have access to those supports and/or accommodations during all IABs, including those developed locally.</a:t>
            </a:r>
          </a:p>
          <a:p>
            <a:endParaRPr lang="en-US" dirty="0"/>
          </a:p>
        </p:txBody>
      </p:sp>
    </p:spTree>
    <p:extLst>
      <p:ext uri="{BB962C8B-B14F-4D97-AF65-F5344CB8AC3E}">
        <p14:creationId xmlns:p14="http://schemas.microsoft.com/office/powerpoint/2010/main" val="1706401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3959F572-39F4-4A39-AC5A-E3FD8AB1DE21}" type="slidenum">
              <a:rPr lang="en-US" smtClean="0"/>
              <a:pPr/>
              <a:t>43</a:t>
            </a:fld>
            <a:endParaRPr lang="en-US"/>
          </a:p>
        </p:txBody>
      </p:sp>
      <p:sp>
        <p:nvSpPr>
          <p:cNvPr id="11" name="Title 6"/>
          <p:cNvSpPr>
            <a:spLocks noGrp="1"/>
          </p:cNvSpPr>
          <p:nvPr>
            <p:ph type="title"/>
          </p:nvPr>
        </p:nvSpPr>
        <p:spPr>
          <a:xfrm>
            <a:off x="1295400" y="457200"/>
            <a:ext cx="7772400" cy="457200"/>
          </a:xfrm>
        </p:spPr>
        <p:txBody>
          <a:bodyPr>
            <a:noAutofit/>
          </a:bodyPr>
          <a:lstStyle/>
          <a:p>
            <a:pPr algn="ctr"/>
            <a:r>
              <a:rPr lang="en-US" altLang="en-US" dirty="0">
                <a:solidFill>
                  <a:schemeClr val="tx1"/>
                </a:solidFill>
              </a:rPr>
              <a:t>Universal Tools</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6"/>
          <a:stretch/>
        </p:blipFill>
        <p:spPr bwMode="auto">
          <a:xfrm>
            <a:off x="2438400" y="1790700"/>
            <a:ext cx="6248400" cy="46863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Rectangular Callout 4"/>
          <p:cNvSpPr/>
          <p:nvPr/>
        </p:nvSpPr>
        <p:spPr>
          <a:xfrm>
            <a:off x="609600" y="2514600"/>
            <a:ext cx="1825295" cy="1131336"/>
          </a:xfrm>
          <a:prstGeom prst="wedgeRectCallout">
            <a:avLst>
              <a:gd name="adj1" fmla="val 54698"/>
              <a:gd name="adj2" fmla="val 11440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Universal Tools</a:t>
            </a:r>
          </a:p>
          <a:p>
            <a:pPr marL="285750" indent="-285750">
              <a:buFontTx/>
              <a:buChar char="-"/>
            </a:pPr>
            <a:r>
              <a:rPr lang="en-US" sz="1600" dirty="0">
                <a:solidFill>
                  <a:schemeClr val="tx1"/>
                </a:solidFill>
              </a:rPr>
              <a:t>Available to ALL students</a:t>
            </a:r>
          </a:p>
        </p:txBody>
      </p:sp>
      <p:sp>
        <p:nvSpPr>
          <p:cNvPr id="9" name="Rounded Rectangle 8"/>
          <p:cNvSpPr/>
          <p:nvPr/>
        </p:nvSpPr>
        <p:spPr>
          <a:xfrm>
            <a:off x="3581400" y="2895600"/>
            <a:ext cx="4953000" cy="3352800"/>
          </a:xfrm>
          <a:prstGeom prst="roundRect">
            <a:avLst>
              <a:gd name="adj" fmla="val 11926"/>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Embedded</a:t>
            </a:r>
          </a:p>
          <a:p>
            <a:r>
              <a:rPr lang="en-US" dirty="0">
                <a:solidFill>
                  <a:schemeClr val="tx1"/>
                </a:solidFill>
              </a:rPr>
              <a:t>Breaks, Calculator, Digital Notepad, English Dictionary, English Glossary, Expandable Passages, Global Notes, Highlighter, Keyboard Navigation, Mark for Review, Math Tools, Spell Check, Strikethrough, Writing Tools, Zoom</a:t>
            </a:r>
          </a:p>
          <a:p>
            <a:endParaRPr lang="en-US" dirty="0">
              <a:solidFill>
                <a:schemeClr val="tx1"/>
              </a:solidFill>
            </a:endParaRPr>
          </a:p>
          <a:p>
            <a:r>
              <a:rPr lang="en-US" b="1" dirty="0">
                <a:solidFill>
                  <a:schemeClr val="tx1"/>
                </a:solidFill>
              </a:rPr>
              <a:t>Non-Embedded</a:t>
            </a:r>
          </a:p>
          <a:p>
            <a:r>
              <a:rPr lang="en-US" dirty="0">
                <a:solidFill>
                  <a:schemeClr val="tx1"/>
                </a:solidFill>
              </a:rPr>
              <a:t>Breaks, English Dictionary, Scratch Paper, Thesaurus</a:t>
            </a:r>
          </a:p>
        </p:txBody>
      </p:sp>
    </p:spTree>
    <p:extLst>
      <p:ext uri="{BB962C8B-B14F-4D97-AF65-F5344CB8AC3E}">
        <p14:creationId xmlns:p14="http://schemas.microsoft.com/office/powerpoint/2010/main" val="24675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6"/>
          <a:stretch/>
        </p:blipFill>
        <p:spPr bwMode="auto">
          <a:xfrm>
            <a:off x="1066800" y="1539875"/>
            <a:ext cx="6927088" cy="519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3959F572-39F4-4A39-AC5A-E3FD8AB1DE21}" type="slidenum">
              <a:rPr lang="en-US" smtClean="0"/>
              <a:pPr/>
              <a:t>44</a:t>
            </a:fld>
            <a:endParaRPr lang="en-US"/>
          </a:p>
        </p:txBody>
      </p:sp>
      <p:sp>
        <p:nvSpPr>
          <p:cNvPr id="11" name="Title 6"/>
          <p:cNvSpPr>
            <a:spLocks noGrp="1"/>
          </p:cNvSpPr>
          <p:nvPr>
            <p:ph type="title"/>
          </p:nvPr>
        </p:nvSpPr>
        <p:spPr>
          <a:xfrm>
            <a:off x="1295400" y="457200"/>
            <a:ext cx="7772400" cy="457200"/>
          </a:xfrm>
        </p:spPr>
        <p:txBody>
          <a:bodyPr>
            <a:noAutofit/>
          </a:bodyPr>
          <a:lstStyle/>
          <a:p>
            <a:pPr algn="ctr"/>
            <a:r>
              <a:rPr lang="en-US" altLang="en-US" dirty="0">
                <a:solidFill>
                  <a:schemeClr val="tx1"/>
                </a:solidFill>
              </a:rPr>
              <a:t>Designated Supports</a:t>
            </a:r>
          </a:p>
        </p:txBody>
      </p:sp>
      <p:sp>
        <p:nvSpPr>
          <p:cNvPr id="14" name="Rounded Rectangle 13"/>
          <p:cNvSpPr/>
          <p:nvPr/>
        </p:nvSpPr>
        <p:spPr>
          <a:xfrm>
            <a:off x="1066800" y="2438400"/>
            <a:ext cx="1257300" cy="3276600"/>
          </a:xfrm>
          <a:prstGeom prst="roundRect">
            <a:avLst>
              <a:gd name="adj" fmla="val 1231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845208" y="1569411"/>
            <a:ext cx="3650591" cy="1131336"/>
          </a:xfrm>
          <a:prstGeom prst="wedgeRectCallout">
            <a:avLst>
              <a:gd name="adj1" fmla="val -3937"/>
              <a:gd name="adj2" fmla="val 13553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Designated Supports</a:t>
            </a:r>
          </a:p>
          <a:p>
            <a:pPr marL="285750" indent="-285750">
              <a:buFontTx/>
              <a:buChar char="-"/>
            </a:pPr>
            <a:r>
              <a:rPr lang="en-US" sz="1600" dirty="0">
                <a:solidFill>
                  <a:schemeClr val="tx1"/>
                </a:solidFill>
              </a:rPr>
              <a:t>Must be set in TOMS</a:t>
            </a:r>
          </a:p>
          <a:p>
            <a:pPr marL="285750" indent="-285750">
              <a:buFontTx/>
              <a:buChar char="-"/>
            </a:pPr>
            <a:r>
              <a:rPr lang="en-US" sz="1600" dirty="0">
                <a:solidFill>
                  <a:schemeClr val="tx1"/>
                </a:solidFill>
              </a:rPr>
              <a:t>Available for all students </a:t>
            </a:r>
            <a:r>
              <a:rPr lang="en-US" sz="1600" u="sng" dirty="0">
                <a:solidFill>
                  <a:schemeClr val="tx1"/>
                </a:solidFill>
              </a:rPr>
              <a:t>for whom the need has been documented</a:t>
            </a:r>
          </a:p>
        </p:txBody>
      </p:sp>
      <p:sp>
        <p:nvSpPr>
          <p:cNvPr id="12" name="Rounded Rectangle 11"/>
          <p:cNvSpPr/>
          <p:nvPr/>
        </p:nvSpPr>
        <p:spPr>
          <a:xfrm>
            <a:off x="2617300" y="3627568"/>
            <a:ext cx="5383700" cy="3017707"/>
          </a:xfrm>
          <a:prstGeom prst="roundRect">
            <a:avLst>
              <a:gd name="adj" fmla="val 11926"/>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Embedded</a:t>
            </a:r>
          </a:p>
          <a:p>
            <a:r>
              <a:rPr lang="en-US" dirty="0">
                <a:solidFill>
                  <a:schemeClr val="tx1"/>
                </a:solidFill>
              </a:rPr>
              <a:t>Color Contrast, Masking, Text-to-speech, Translated Test Directions (Glossary), Translations (Stacked), Turn off Any Universal Tools</a:t>
            </a:r>
          </a:p>
          <a:p>
            <a:endParaRPr lang="en-US" dirty="0">
              <a:solidFill>
                <a:schemeClr val="tx1"/>
              </a:solidFill>
            </a:endParaRPr>
          </a:p>
          <a:p>
            <a:r>
              <a:rPr lang="en-US" b="1" dirty="0">
                <a:solidFill>
                  <a:schemeClr val="tx1"/>
                </a:solidFill>
              </a:rPr>
              <a:t>Non-Embedded</a:t>
            </a:r>
          </a:p>
          <a:p>
            <a:r>
              <a:rPr lang="en-US" dirty="0">
                <a:solidFill>
                  <a:schemeClr val="tx1"/>
                </a:solidFill>
              </a:rPr>
              <a:t>Bilingual Dictionary, Color Contrast, Color Overlay, Magnification, Read Aloud, Scribe, Separate Setting, Translated Test Directions, Translation (Glossary)</a:t>
            </a:r>
          </a:p>
        </p:txBody>
      </p:sp>
    </p:spTree>
    <p:extLst>
      <p:ext uri="{BB962C8B-B14F-4D97-AF65-F5344CB8AC3E}">
        <p14:creationId xmlns:p14="http://schemas.microsoft.com/office/powerpoint/2010/main" val="2312972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3959F572-39F4-4A39-AC5A-E3FD8AB1DE21}" type="slidenum">
              <a:rPr lang="en-US" smtClean="0"/>
              <a:pPr/>
              <a:t>45</a:t>
            </a:fld>
            <a:endParaRPr lang="en-US"/>
          </a:p>
        </p:txBody>
      </p:sp>
      <p:sp>
        <p:nvSpPr>
          <p:cNvPr id="5" name="Title 4"/>
          <p:cNvSpPr>
            <a:spLocks noGrp="1"/>
          </p:cNvSpPr>
          <p:nvPr>
            <p:ph type="title"/>
          </p:nvPr>
        </p:nvSpPr>
        <p:spPr>
          <a:xfrm>
            <a:off x="1371600" y="381000"/>
            <a:ext cx="7711440" cy="457200"/>
          </a:xfrm>
        </p:spPr>
        <p:txBody>
          <a:bodyPr>
            <a:noAutofit/>
          </a:bodyPr>
          <a:lstStyle/>
          <a:p>
            <a:pPr algn="ctr"/>
            <a:r>
              <a:rPr lang="en-US" altLang="en-US" sz="4000" b="1" dirty="0">
                <a:solidFill>
                  <a:schemeClr val="tx1"/>
                </a:solidFill>
              </a:rPr>
              <a:t>Purpose and Importance</a:t>
            </a:r>
            <a:br>
              <a:rPr lang="en-US" altLang="en-US" sz="4000" b="1" dirty="0">
                <a:solidFill>
                  <a:schemeClr val="tx1"/>
                </a:solidFill>
              </a:rPr>
            </a:br>
            <a:r>
              <a:rPr lang="en-US" altLang="en-US" sz="4000" b="1" dirty="0">
                <a:solidFill>
                  <a:schemeClr val="tx1"/>
                </a:solidFill>
              </a:rPr>
              <a:t>of Designated Supports</a:t>
            </a:r>
            <a:endParaRPr lang="en-US" sz="4000" b="1" dirty="0">
              <a:solidFill>
                <a:schemeClr val="tx1"/>
              </a:solidFill>
            </a:endParaRPr>
          </a:p>
        </p:txBody>
      </p:sp>
      <p:sp>
        <p:nvSpPr>
          <p:cNvPr id="10" name="Content Placeholder 2"/>
          <p:cNvSpPr>
            <a:spLocks noGrp="1"/>
          </p:cNvSpPr>
          <p:nvPr>
            <p:ph idx="4294967295"/>
          </p:nvPr>
        </p:nvSpPr>
        <p:spPr>
          <a:xfrm>
            <a:off x="76200" y="1600200"/>
            <a:ext cx="8991600" cy="4806950"/>
          </a:xfrm>
          <a:prstGeom prst="rect">
            <a:avLst/>
          </a:prstGeom>
        </p:spPr>
        <p:txBody>
          <a:bodyPr/>
          <a:lstStyle/>
          <a:p>
            <a:pPr>
              <a:buFont typeface="Wingdings" panose="05000000000000000000" pitchFamily="2" charset="2"/>
              <a:buChar char="q"/>
            </a:pPr>
            <a:r>
              <a:rPr lang="en-US" altLang="en-US" sz="2800" dirty="0">
                <a:ea typeface="ＭＳ Ｐゴシック" pitchFamily="34" charset="-128"/>
              </a:rPr>
              <a:t>Equal opportunity to demonstrate learning</a:t>
            </a:r>
          </a:p>
          <a:p>
            <a:pPr lvl="1">
              <a:buFont typeface="Wingdings" panose="05000000000000000000" pitchFamily="2" charset="2"/>
              <a:buChar char="q"/>
            </a:pPr>
            <a:r>
              <a:rPr lang="en-US" altLang="en-US" sz="2800" dirty="0">
                <a:ea typeface="ＭＳ Ｐゴシック" pitchFamily="34" charset="-128"/>
              </a:rPr>
              <a:t>Access to CAASPP assessments</a:t>
            </a:r>
          </a:p>
          <a:p>
            <a:pPr>
              <a:spcAft>
                <a:spcPts val="600"/>
              </a:spcAft>
              <a:buFont typeface="Wingdings" panose="05000000000000000000" pitchFamily="2" charset="2"/>
              <a:buChar char="q"/>
              <a:defRPr/>
            </a:pPr>
            <a:r>
              <a:rPr lang="en-US" altLang="en-US" sz="2800" dirty="0">
                <a:ea typeface="ＭＳ Ｐゴシック" pitchFamily="34" charset="-128"/>
              </a:rPr>
              <a:t>Facilitate participation in classroom assessments</a:t>
            </a:r>
            <a:endParaRPr lang="en-US" altLang="en-US" sz="2800" dirty="0">
              <a:solidFill>
                <a:srgbClr val="000000"/>
              </a:solidFill>
            </a:endParaRPr>
          </a:p>
          <a:p>
            <a:pPr>
              <a:spcAft>
                <a:spcPts val="600"/>
              </a:spcAft>
              <a:buFont typeface="Wingdings" panose="05000000000000000000" pitchFamily="2" charset="2"/>
              <a:buChar char="q"/>
              <a:defRPr/>
            </a:pPr>
            <a:r>
              <a:rPr lang="en-US" altLang="en-US" sz="2800" dirty="0">
                <a:solidFill>
                  <a:srgbClr val="000000"/>
                </a:solidFill>
              </a:rPr>
              <a:t>Accuracy and validity of test results</a:t>
            </a:r>
          </a:p>
          <a:p>
            <a:pPr>
              <a:spcBef>
                <a:spcPts val="0"/>
              </a:spcBef>
              <a:buFont typeface="Wingdings" panose="05000000000000000000" pitchFamily="2" charset="2"/>
              <a:buChar char="q"/>
              <a:defRPr/>
            </a:pPr>
            <a:r>
              <a:rPr lang="en-US" sz="2800" dirty="0"/>
              <a:t>Standardization and consistency of test administration procedures across Consortium states through:</a:t>
            </a:r>
          </a:p>
          <a:p>
            <a:pPr lvl="1">
              <a:spcBef>
                <a:spcPts val="0"/>
              </a:spcBef>
              <a:buFont typeface="Wingdings" panose="05000000000000000000" pitchFamily="2" charset="2"/>
              <a:buChar char="q"/>
              <a:defRPr/>
            </a:pPr>
            <a:r>
              <a:rPr lang="en-US" sz="2800" dirty="0">
                <a:solidFill>
                  <a:srgbClr val="000000"/>
                </a:solidFill>
              </a:rPr>
              <a:t>Alignment with Smarter Balanced policies</a:t>
            </a:r>
          </a:p>
          <a:p>
            <a:pPr lvl="1">
              <a:spcBef>
                <a:spcPts val="0"/>
              </a:spcBef>
              <a:buFont typeface="Wingdings" panose="05000000000000000000" pitchFamily="2" charset="2"/>
              <a:buChar char="q"/>
              <a:defRPr/>
            </a:pPr>
            <a:r>
              <a:rPr lang="en-US" sz="2800" dirty="0"/>
              <a:t>Alignment with California laws and regulations</a:t>
            </a:r>
          </a:p>
        </p:txBody>
      </p:sp>
    </p:spTree>
    <p:extLst>
      <p:ext uri="{BB962C8B-B14F-4D97-AF65-F5344CB8AC3E}">
        <p14:creationId xmlns:p14="http://schemas.microsoft.com/office/powerpoint/2010/main" val="2359992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679575"/>
            <a:ext cx="8229600" cy="5026025"/>
          </a:xfrm>
          <a:prstGeom prst="rect">
            <a:avLst/>
          </a:prstGeom>
        </p:spPr>
        <p:txBody>
          <a:bodyPr/>
          <a:lstStyle/>
          <a:p>
            <a:pPr>
              <a:buFont typeface="Wingdings" panose="05000000000000000000" pitchFamily="2" charset="2"/>
              <a:buChar char="q"/>
            </a:pPr>
            <a:r>
              <a:rPr lang="en-US" dirty="0"/>
              <a:t>Designated supports and Accommodations must be documented</a:t>
            </a:r>
          </a:p>
          <a:p>
            <a:pPr>
              <a:buFont typeface="Wingdings" panose="05000000000000000000" pitchFamily="2" charset="2"/>
              <a:buChar char="q"/>
            </a:pPr>
            <a:r>
              <a:rPr lang="en-US" dirty="0"/>
              <a:t>Attachments should be completed/approved by decision-making teams/designees (e.g.)</a:t>
            </a:r>
          </a:p>
          <a:p>
            <a:pPr lvl="2">
              <a:buFont typeface="Wingdings" panose="05000000000000000000" pitchFamily="2" charset="2"/>
              <a:buChar char="q"/>
            </a:pPr>
            <a:r>
              <a:rPr lang="en-US" sz="2000" dirty="0"/>
              <a:t>Individualized Education Program (IEP) teams</a:t>
            </a:r>
          </a:p>
          <a:p>
            <a:pPr lvl="2">
              <a:buFont typeface="Wingdings" panose="05000000000000000000" pitchFamily="2" charset="2"/>
              <a:buChar char="q"/>
            </a:pPr>
            <a:r>
              <a:rPr lang="en-US" sz="2000" dirty="0"/>
              <a:t>Section 504 Plan teams</a:t>
            </a:r>
          </a:p>
          <a:p>
            <a:pPr lvl="2">
              <a:buFont typeface="Wingdings" panose="05000000000000000000" pitchFamily="2" charset="2"/>
              <a:buChar char="q"/>
            </a:pPr>
            <a:r>
              <a:rPr lang="en-US" sz="2000" dirty="0"/>
              <a:t>Teacher of EL student, and</a:t>
            </a:r>
          </a:p>
          <a:p>
            <a:pPr lvl="2">
              <a:buFont typeface="Wingdings" panose="05000000000000000000" pitchFamily="2" charset="2"/>
              <a:buChar char="q"/>
            </a:pPr>
            <a:r>
              <a:rPr lang="en-US" sz="2000" dirty="0"/>
              <a:t>Language Appraisal Team (LAT), and/or</a:t>
            </a:r>
          </a:p>
          <a:p>
            <a:pPr lvl="2">
              <a:buFont typeface="Wingdings" panose="05000000000000000000" pitchFamily="2" charset="2"/>
              <a:buChar char="q"/>
            </a:pPr>
            <a:r>
              <a:rPr lang="en-US" sz="2000" dirty="0"/>
              <a:t>Student Success Teams (SST), or</a:t>
            </a:r>
          </a:p>
          <a:p>
            <a:pPr lvl="2">
              <a:buFont typeface="Wingdings" panose="05000000000000000000" pitchFamily="2" charset="2"/>
              <a:buChar char="q"/>
            </a:pPr>
            <a:r>
              <a:rPr lang="en-US" sz="2000" dirty="0"/>
              <a:t>Coordination of Services Team (COST)</a:t>
            </a:r>
          </a:p>
        </p:txBody>
      </p:sp>
      <p:sp>
        <p:nvSpPr>
          <p:cNvPr id="6" name="Slide Number Placeholder 5"/>
          <p:cNvSpPr>
            <a:spLocks noGrp="1"/>
          </p:cNvSpPr>
          <p:nvPr>
            <p:ph type="sldNum" sz="quarter" idx="12"/>
          </p:nvPr>
        </p:nvSpPr>
        <p:spPr/>
        <p:txBody>
          <a:bodyPr>
            <a:normAutofit fontScale="85000" lnSpcReduction="20000"/>
          </a:bodyPr>
          <a:lstStyle/>
          <a:p>
            <a:fld id="{3959F572-39F4-4A39-AC5A-E3FD8AB1DE21}" type="slidenum">
              <a:rPr lang="en-US" smtClean="0"/>
              <a:pPr/>
              <a:t>46</a:t>
            </a:fld>
            <a:endParaRPr lang="en-US"/>
          </a:p>
        </p:txBody>
      </p:sp>
      <p:sp>
        <p:nvSpPr>
          <p:cNvPr id="12" name="Title 1"/>
          <p:cNvSpPr>
            <a:spLocks noGrp="1"/>
          </p:cNvSpPr>
          <p:nvPr>
            <p:ph type="title"/>
          </p:nvPr>
        </p:nvSpPr>
        <p:spPr>
          <a:xfrm>
            <a:off x="1371600" y="381000"/>
            <a:ext cx="7696200" cy="457200"/>
          </a:xfrm>
        </p:spPr>
        <p:txBody>
          <a:bodyPr>
            <a:noAutofit/>
          </a:bodyPr>
          <a:lstStyle/>
          <a:p>
            <a:pPr algn="ctr"/>
            <a:r>
              <a:rPr lang="en-US" sz="3200" dirty="0">
                <a:solidFill>
                  <a:schemeClr val="tx1"/>
                </a:solidFill>
              </a:rPr>
              <a:t>Documentation for</a:t>
            </a:r>
            <a:br>
              <a:rPr lang="en-US" sz="3200" dirty="0">
                <a:solidFill>
                  <a:schemeClr val="tx1"/>
                </a:solidFill>
              </a:rPr>
            </a:br>
            <a:r>
              <a:rPr lang="en-US" sz="3200" dirty="0">
                <a:solidFill>
                  <a:schemeClr val="tx1"/>
                </a:solidFill>
              </a:rPr>
              <a:t>Designated Supports and Accommodations</a:t>
            </a:r>
          </a:p>
        </p:txBody>
      </p:sp>
      <p:pic>
        <p:nvPicPr>
          <p:cNvPr id="8" name="Picture 7" descr="REF 6420 - Access and Accom for SBA _ 012015.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30595" t="11609" r="28809" b="3163"/>
          <a:stretch/>
        </p:blipFill>
        <p:spPr>
          <a:xfrm>
            <a:off x="71910" y="4495800"/>
            <a:ext cx="994890" cy="1295400"/>
          </a:xfrm>
          <a:prstGeom prst="rect">
            <a:avLst/>
          </a:prstGeom>
        </p:spPr>
      </p:pic>
      <p:sp>
        <p:nvSpPr>
          <p:cNvPr id="2" name="Left Brace 1"/>
          <p:cNvSpPr/>
          <p:nvPr/>
        </p:nvSpPr>
        <p:spPr>
          <a:xfrm>
            <a:off x="914400" y="4419600"/>
            <a:ext cx="533400" cy="1447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77108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3959F572-39F4-4A39-AC5A-E3FD8AB1DE21}" type="slidenum">
              <a:rPr lang="en-US" smtClean="0"/>
              <a:pPr/>
              <a:t>47</a:t>
            </a:fld>
            <a:endParaRPr lang="en-US"/>
          </a:p>
        </p:txBody>
      </p:sp>
      <p:sp>
        <p:nvSpPr>
          <p:cNvPr id="12" name="Title 1"/>
          <p:cNvSpPr>
            <a:spLocks noGrp="1"/>
          </p:cNvSpPr>
          <p:nvPr>
            <p:ph type="title"/>
          </p:nvPr>
        </p:nvSpPr>
        <p:spPr>
          <a:xfrm>
            <a:off x="1295400" y="381000"/>
            <a:ext cx="7772400" cy="609600"/>
          </a:xfrm>
        </p:spPr>
        <p:txBody>
          <a:bodyPr>
            <a:noAutofit/>
          </a:bodyPr>
          <a:lstStyle/>
          <a:p>
            <a:pPr algn="ctr"/>
            <a:r>
              <a:rPr lang="en-US" sz="2800" dirty="0">
                <a:solidFill>
                  <a:schemeClr val="tx1"/>
                </a:solidFill>
              </a:rPr>
              <a:t>REF-6420.1</a:t>
            </a:r>
            <a:br>
              <a:rPr lang="en-US" sz="2800" dirty="0">
                <a:solidFill>
                  <a:schemeClr val="tx1"/>
                </a:solidFill>
              </a:rPr>
            </a:br>
            <a:r>
              <a:rPr lang="en-US" sz="2800" dirty="0">
                <a:solidFill>
                  <a:schemeClr val="tx1"/>
                </a:solidFill>
              </a:rPr>
              <a:t>Accessibility Attachment A</a:t>
            </a:r>
            <a:br>
              <a:rPr lang="en-US" sz="2800" dirty="0">
                <a:solidFill>
                  <a:schemeClr val="tx1"/>
                </a:solidFill>
              </a:rPr>
            </a:br>
            <a:r>
              <a:rPr lang="en-US" sz="2800" dirty="0">
                <a:solidFill>
                  <a:schemeClr val="tx1"/>
                </a:solidFill>
              </a:rPr>
              <a:t>Designated Supports</a:t>
            </a:r>
          </a:p>
        </p:txBody>
      </p:sp>
      <p:pic>
        <p:nvPicPr>
          <p:cNvPr id="2" name="Picture 1" descr="REF 6420 - Access and Accom for SBA _ 012015.pdf - Adobe Reader"/>
          <p:cNvPicPr>
            <a:picLocks noChangeAspect="1"/>
          </p:cNvPicPr>
          <p:nvPr/>
        </p:nvPicPr>
        <p:blipFill rotWithShape="1">
          <a:blip r:embed="rId3">
            <a:extLst>
              <a:ext uri="{28A0092B-C50C-407E-A947-70E740481C1C}">
                <a14:useLocalDpi xmlns:a14="http://schemas.microsoft.com/office/drawing/2010/main" val="0"/>
              </a:ext>
            </a:extLst>
          </a:blip>
          <a:srcRect l="30595" t="11609" r="28809" b="3163"/>
          <a:stretch/>
        </p:blipFill>
        <p:spPr>
          <a:xfrm>
            <a:off x="76200" y="1645563"/>
            <a:ext cx="3769153" cy="4907637"/>
          </a:xfrm>
          <a:prstGeom prst="rect">
            <a:avLst/>
          </a:prstGeom>
          <a:ln>
            <a:solidFill>
              <a:schemeClr val="tx1"/>
            </a:solidFill>
          </a:ln>
        </p:spPr>
      </p:pic>
      <p:pic>
        <p:nvPicPr>
          <p:cNvPr id="8" name="Picture 7" descr="REF 6420 - Access and Accom for SBA _ 012015.pdf - Adobe Reader"/>
          <p:cNvPicPr>
            <a:picLocks noChangeAspect="1"/>
          </p:cNvPicPr>
          <p:nvPr/>
        </p:nvPicPr>
        <p:blipFill rotWithShape="1">
          <a:blip r:embed="rId3">
            <a:extLst>
              <a:ext uri="{28A0092B-C50C-407E-A947-70E740481C1C}">
                <a14:useLocalDpi xmlns:a14="http://schemas.microsoft.com/office/drawing/2010/main" val="0"/>
              </a:ext>
            </a:extLst>
          </a:blip>
          <a:srcRect l="31190" t="50192" r="29762" b="22935"/>
          <a:stretch/>
        </p:blipFill>
        <p:spPr>
          <a:xfrm>
            <a:off x="3895344" y="2743200"/>
            <a:ext cx="5248656" cy="2240280"/>
          </a:xfrm>
          <a:prstGeom prst="rect">
            <a:avLst/>
          </a:prstGeom>
          <a:ln>
            <a:solidFill>
              <a:schemeClr val="tx1"/>
            </a:solidFill>
          </a:ln>
        </p:spPr>
      </p:pic>
    </p:spTree>
    <p:extLst>
      <p:ext uri="{BB962C8B-B14F-4D97-AF65-F5344CB8AC3E}">
        <p14:creationId xmlns:p14="http://schemas.microsoft.com/office/powerpoint/2010/main" val="3933312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3959F572-39F4-4A39-AC5A-E3FD8AB1DE21}" type="slidenum">
              <a:rPr lang="en-US" smtClean="0"/>
              <a:pPr/>
              <a:t>48</a:t>
            </a:fld>
            <a:endParaRPr lang="en-US"/>
          </a:p>
        </p:txBody>
      </p:sp>
      <p:sp>
        <p:nvSpPr>
          <p:cNvPr id="12" name="Title 1"/>
          <p:cNvSpPr>
            <a:spLocks noGrp="1"/>
          </p:cNvSpPr>
          <p:nvPr>
            <p:ph type="title"/>
          </p:nvPr>
        </p:nvSpPr>
        <p:spPr>
          <a:xfrm>
            <a:off x="1295400" y="381000"/>
            <a:ext cx="7772400" cy="609600"/>
          </a:xfrm>
        </p:spPr>
        <p:txBody>
          <a:bodyPr>
            <a:noAutofit/>
          </a:bodyPr>
          <a:lstStyle/>
          <a:p>
            <a:pPr algn="ctr"/>
            <a:r>
              <a:rPr lang="en-US" sz="2400" dirty="0">
                <a:solidFill>
                  <a:schemeClr val="tx1"/>
                </a:solidFill>
              </a:rPr>
              <a:t>REF-6420.1</a:t>
            </a:r>
            <a:br>
              <a:rPr lang="en-US" sz="2400" dirty="0">
                <a:solidFill>
                  <a:schemeClr val="tx1"/>
                </a:solidFill>
              </a:rPr>
            </a:br>
            <a:r>
              <a:rPr lang="en-US" sz="2400" dirty="0">
                <a:solidFill>
                  <a:schemeClr val="tx1"/>
                </a:solidFill>
              </a:rPr>
              <a:t>Accessibility Attachment B</a:t>
            </a:r>
            <a:br>
              <a:rPr lang="en-US" sz="2400" dirty="0">
                <a:solidFill>
                  <a:schemeClr val="tx1"/>
                </a:solidFill>
              </a:rPr>
            </a:br>
            <a:r>
              <a:rPr lang="en-US" sz="2400" dirty="0">
                <a:solidFill>
                  <a:schemeClr val="tx1"/>
                </a:solidFill>
              </a:rPr>
              <a:t>Designated Supports</a:t>
            </a:r>
          </a:p>
        </p:txBody>
      </p:sp>
      <p:pic>
        <p:nvPicPr>
          <p:cNvPr id="2" name="Picture 1" descr="REF 6420.1 RELEASED 020516.pdf - Adobe Reader"/>
          <p:cNvPicPr>
            <a:picLocks noChangeAspect="1"/>
          </p:cNvPicPr>
          <p:nvPr/>
        </p:nvPicPr>
        <p:blipFill rotWithShape="1">
          <a:blip r:embed="rId3">
            <a:extLst>
              <a:ext uri="{28A0092B-C50C-407E-A947-70E740481C1C}">
                <a14:useLocalDpi xmlns:a14="http://schemas.microsoft.com/office/drawing/2010/main" val="0"/>
              </a:ext>
            </a:extLst>
          </a:blip>
          <a:srcRect l="23379" t="8888" r="21213" b="1746"/>
          <a:stretch/>
        </p:blipFill>
        <p:spPr>
          <a:xfrm>
            <a:off x="76200" y="1600200"/>
            <a:ext cx="3969901" cy="5138057"/>
          </a:xfrm>
          <a:prstGeom prst="rect">
            <a:avLst/>
          </a:prstGeom>
          <a:ln>
            <a:solidFill>
              <a:schemeClr val="tx1"/>
            </a:solidFill>
          </a:ln>
        </p:spPr>
      </p:pic>
      <p:pic>
        <p:nvPicPr>
          <p:cNvPr id="3" name="Picture 2" descr="REF 6420.1 RELEASED 020516.pdf - Adobe Reader"/>
          <p:cNvPicPr>
            <a:picLocks noChangeAspect="1"/>
          </p:cNvPicPr>
          <p:nvPr/>
        </p:nvPicPr>
        <p:blipFill rotWithShape="1">
          <a:blip r:embed="rId3">
            <a:extLst>
              <a:ext uri="{28A0092B-C50C-407E-A947-70E740481C1C}">
                <a14:useLocalDpi xmlns:a14="http://schemas.microsoft.com/office/drawing/2010/main" val="0"/>
              </a:ext>
            </a:extLst>
          </a:blip>
          <a:srcRect l="28346" t="44444" r="25544" b="16667"/>
          <a:stretch/>
        </p:blipFill>
        <p:spPr>
          <a:xfrm>
            <a:off x="4114800" y="2539674"/>
            <a:ext cx="4916884" cy="3327726"/>
          </a:xfrm>
          <a:prstGeom prst="rect">
            <a:avLst/>
          </a:prstGeom>
          <a:ln>
            <a:solidFill>
              <a:schemeClr val="tx1"/>
            </a:solidFill>
          </a:ln>
        </p:spPr>
      </p:pic>
    </p:spTree>
    <p:extLst>
      <p:ext uri="{BB962C8B-B14F-4D97-AF65-F5344CB8AC3E}">
        <p14:creationId xmlns:p14="http://schemas.microsoft.com/office/powerpoint/2010/main" val="3175987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3959F572-39F4-4A39-AC5A-E3FD8AB1DE21}" type="slidenum">
              <a:rPr lang="en-US" smtClean="0"/>
              <a:pPr/>
              <a:t>49</a:t>
            </a:fld>
            <a:endParaRPr lang="en-US"/>
          </a:p>
        </p:txBody>
      </p:sp>
      <p:sp>
        <p:nvSpPr>
          <p:cNvPr id="8" name="Text Placeholder 2"/>
          <p:cNvSpPr>
            <a:spLocks noGrp="1"/>
          </p:cNvSpPr>
          <p:nvPr>
            <p:ph type="body" sz="quarter" idx="11"/>
          </p:nvPr>
        </p:nvSpPr>
        <p:spPr bwMode="auto">
          <a:xfrm>
            <a:off x="76200" y="1676400"/>
            <a:ext cx="9006840" cy="4724400"/>
          </a:xfrm>
          <a:ln>
            <a:miter lim="800000"/>
            <a:headEnd/>
            <a:tailEnd/>
          </a:ln>
        </p:spPr>
        <p:txBody>
          <a:bodyPr vert="horz" wrap="square" lIns="91440" tIns="45720" rIns="91440" bIns="45720" numCol="1" anchor="t" anchorCtr="0" compatLnSpc="1">
            <a:prstTxWarp prst="textNoShape">
              <a:avLst/>
            </a:prstTxWarp>
            <a:normAutofit/>
          </a:bodyPr>
          <a:lstStyle/>
          <a:p>
            <a:pPr algn="l">
              <a:spcAft>
                <a:spcPts val="1200"/>
              </a:spcAft>
              <a:buFont typeface="Arial" panose="020B0604020202020204" pitchFamily="34" charset="0"/>
              <a:buNone/>
              <a:defRPr/>
            </a:pPr>
            <a:r>
              <a:rPr lang="en-US" altLang="en-US" sz="2800" b="1" dirty="0">
                <a:solidFill>
                  <a:schemeClr val="tx1"/>
                </a:solidFill>
                <a:cs typeface="Arial" panose="020B0604020202020204" pitchFamily="34" charset="0"/>
              </a:rPr>
              <a:t>When should settings be entered in TOMS?</a:t>
            </a:r>
          </a:p>
          <a:p>
            <a:pPr lvl="1">
              <a:spcAft>
                <a:spcPts val="1200"/>
              </a:spcAft>
              <a:buFont typeface="Arial" panose="020B0604020202020204" pitchFamily="34" charset="0"/>
              <a:buNone/>
              <a:defRPr/>
            </a:pPr>
            <a:r>
              <a:rPr lang="en-US" altLang="en-US" sz="2800" dirty="0">
                <a:solidFill>
                  <a:schemeClr val="tx1"/>
                </a:solidFill>
                <a:cs typeface="Arial" panose="020B0604020202020204" pitchFamily="34" charset="0"/>
              </a:rPr>
              <a:t>Before students take Smarter Balanced assessments</a:t>
            </a:r>
            <a:r>
              <a:rPr lang="en-US" altLang="en-US" sz="2800" dirty="0">
                <a:solidFill>
                  <a:schemeClr val="tx1"/>
                </a:solidFill>
              </a:rPr>
              <a:t>.</a:t>
            </a:r>
          </a:p>
          <a:p>
            <a:pPr lvl="2" indent="-457200">
              <a:spcAft>
                <a:spcPts val="1200"/>
              </a:spcAft>
              <a:buFont typeface="Wingdings" pitchFamily="2" charset="2"/>
              <a:buChar char="q"/>
              <a:defRPr/>
            </a:pPr>
            <a:r>
              <a:rPr lang="en-US" altLang="en-US" sz="2400" dirty="0">
                <a:cs typeface="Arial" panose="020B0604020202020204" pitchFamily="34" charset="0"/>
              </a:rPr>
              <a:t>Test settings are entered by the CAASPP Test Site Coordinator (SC)</a:t>
            </a:r>
          </a:p>
          <a:p>
            <a:pPr marL="1371600" lvl="2" indent="-457200">
              <a:spcAft>
                <a:spcPts val="1200"/>
              </a:spcAft>
              <a:buFont typeface="Wingdings" pitchFamily="2" charset="2"/>
              <a:buChar char="q"/>
              <a:defRPr/>
            </a:pPr>
            <a:r>
              <a:rPr lang="en-US" altLang="en-US" sz="2000" dirty="0">
                <a:solidFill>
                  <a:schemeClr val="tx1"/>
                </a:solidFill>
                <a:cs typeface="Arial" panose="020B0604020202020204" pitchFamily="34" charset="0"/>
              </a:rPr>
              <a:t>When using their own credentials, students will be able to use their designated settings when accessing:</a:t>
            </a:r>
          </a:p>
          <a:p>
            <a:pPr marL="1828800" lvl="3" indent="-457200">
              <a:spcAft>
                <a:spcPts val="1200"/>
              </a:spcAft>
              <a:buFont typeface="Wingdings" pitchFamily="2" charset="2"/>
              <a:buChar char="q"/>
              <a:defRPr/>
            </a:pPr>
            <a:r>
              <a:rPr lang="en-US" altLang="en-US" dirty="0">
                <a:cs typeface="Arial" panose="020B0604020202020204" pitchFamily="34" charset="0"/>
              </a:rPr>
              <a:t>Practice and Training Tests</a:t>
            </a:r>
          </a:p>
          <a:p>
            <a:pPr marL="1828800" lvl="3" indent="-457200">
              <a:spcAft>
                <a:spcPts val="1200"/>
              </a:spcAft>
              <a:buFont typeface="Wingdings" pitchFamily="2" charset="2"/>
              <a:buChar char="q"/>
              <a:defRPr/>
            </a:pPr>
            <a:r>
              <a:rPr lang="en-US" altLang="en-US" dirty="0">
                <a:cs typeface="Arial" panose="020B0604020202020204" pitchFamily="34" charset="0"/>
              </a:rPr>
              <a:t>Smarter Balanced Summative Assessment</a:t>
            </a:r>
          </a:p>
          <a:p>
            <a:pPr marL="1828800" lvl="3" indent="-457200">
              <a:spcAft>
                <a:spcPts val="1200"/>
              </a:spcAft>
              <a:buFont typeface="Wingdings" pitchFamily="2" charset="2"/>
              <a:buChar char="q"/>
              <a:defRPr/>
            </a:pPr>
            <a:r>
              <a:rPr lang="en-US" altLang="en-US" dirty="0">
                <a:cs typeface="Arial" panose="020B0604020202020204" pitchFamily="34" charset="0"/>
              </a:rPr>
              <a:t>Smarter Balanced Interim Assessments</a:t>
            </a:r>
          </a:p>
        </p:txBody>
      </p:sp>
      <p:grpSp>
        <p:nvGrpSpPr>
          <p:cNvPr id="13" name="Group 12"/>
          <p:cNvGrpSpPr/>
          <p:nvPr/>
        </p:nvGrpSpPr>
        <p:grpSpPr>
          <a:xfrm>
            <a:off x="7162800" y="4343400"/>
            <a:ext cx="1920240" cy="2194560"/>
            <a:chOff x="0" y="4343400"/>
            <a:chExt cx="1737360" cy="1905000"/>
          </a:xfrm>
        </p:grpSpPr>
        <p:sp>
          <p:nvSpPr>
            <p:cNvPr id="14" name="Rounded Rectangle 13"/>
            <p:cNvSpPr/>
            <p:nvPr/>
          </p:nvSpPr>
          <p:spPr>
            <a:xfrm>
              <a:off x="0" y="4343400"/>
              <a:ext cx="1737360" cy="1905000"/>
            </a:xfrm>
            <a:prstGeom prst="roundRect">
              <a:avLst/>
            </a:prstGeom>
            <a:solidFill>
              <a:schemeClr val="accent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b="1" dirty="0">
                  <a:solidFill>
                    <a:srgbClr val="FFFF00"/>
                  </a:solidFill>
                  <a:latin typeface="Agency FB" pitchFamily="34" charset="0"/>
                  <a:sym typeface="Wingdings 2"/>
                </a:rPr>
                <a:t></a:t>
              </a:r>
              <a:r>
                <a:rPr lang="en-US" dirty="0">
                  <a:latin typeface="Agency FB" pitchFamily="34" charset="0"/>
                  <a:sym typeface="Wingdings 2"/>
                </a:rPr>
                <a:t> </a:t>
              </a:r>
              <a:r>
                <a:rPr lang="en-US" b="1" dirty="0">
                  <a:latin typeface="Agency FB" pitchFamily="34" charset="0"/>
                </a:rPr>
                <a:t>Best Practice</a:t>
              </a:r>
            </a:p>
          </p:txBody>
        </p:sp>
        <p:sp>
          <p:nvSpPr>
            <p:cNvPr id="15" name="Rounded Rectangle 14"/>
            <p:cNvSpPr/>
            <p:nvPr/>
          </p:nvSpPr>
          <p:spPr>
            <a:xfrm>
              <a:off x="76200" y="4724400"/>
              <a:ext cx="1563624" cy="1422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accent4">
                      <a:lumMod val="50000"/>
                    </a:schemeClr>
                  </a:solidFill>
                  <a:latin typeface="Arial Narrow" pitchFamily="34" charset="0"/>
                </a:rPr>
                <a:t>Allow students to practice using their assigned supports</a:t>
              </a:r>
            </a:p>
          </p:txBody>
        </p:sp>
      </p:grpSp>
      <p:sp>
        <p:nvSpPr>
          <p:cNvPr id="10" name="Title 4"/>
          <p:cNvSpPr>
            <a:spLocks noGrp="1"/>
          </p:cNvSpPr>
          <p:nvPr>
            <p:ph type="title"/>
          </p:nvPr>
        </p:nvSpPr>
        <p:spPr>
          <a:xfrm>
            <a:off x="1295400" y="381000"/>
            <a:ext cx="7772400" cy="457200"/>
          </a:xfrm>
        </p:spPr>
        <p:txBody>
          <a:bodyPr>
            <a:noAutofit/>
          </a:bodyPr>
          <a:lstStyle/>
          <a:p>
            <a:pPr algn="ctr"/>
            <a:r>
              <a:rPr lang="en-US" altLang="en-US" sz="4000" dirty="0">
                <a:solidFill>
                  <a:schemeClr val="tx1"/>
                </a:solidFill>
              </a:rPr>
              <a:t>Accessibility Features</a:t>
            </a:r>
            <a:endParaRPr lang="en-US" sz="4000" dirty="0">
              <a:solidFill>
                <a:schemeClr val="tx1"/>
              </a:solidFill>
            </a:endParaRPr>
          </a:p>
        </p:txBody>
      </p:sp>
    </p:spTree>
    <p:extLst>
      <p:ext uri="{BB962C8B-B14F-4D97-AF65-F5344CB8AC3E}">
        <p14:creationId xmlns:p14="http://schemas.microsoft.com/office/powerpoint/2010/main" val="146107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34353" y="228600"/>
            <a:ext cx="7557247" cy="914400"/>
          </a:xfrm>
        </p:spPr>
        <p:txBody>
          <a:bodyPr/>
          <a:lstStyle/>
          <a:p>
            <a:pPr algn="ctr"/>
            <a:r>
              <a:rPr lang="en-US" altLang="en-US" sz="3600" dirty="0">
                <a:solidFill>
                  <a:schemeClr val="tx1"/>
                </a:solidFill>
              </a:rPr>
              <a:t>LAUSD Interim Assessment Policy</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5</a:t>
            </a:fld>
            <a:endParaRPr lang="en-US" altLang="en-US" dirty="0"/>
          </a:p>
        </p:txBody>
      </p:sp>
      <p:pic>
        <p:nvPicPr>
          <p:cNvPr id="3" name="Picture 2" descr="MEMO 6700 CAP DISTRICT ASSESSMENTS 2016-2017 FINAL.PDF - Adobe Reader"/>
          <p:cNvPicPr>
            <a:picLocks noChangeAspect="1"/>
          </p:cNvPicPr>
          <p:nvPr/>
        </p:nvPicPr>
        <p:blipFill rotWithShape="1">
          <a:blip r:embed="rId3">
            <a:extLst>
              <a:ext uri="{28A0092B-C50C-407E-A947-70E740481C1C}">
                <a14:useLocalDpi xmlns:a14="http://schemas.microsoft.com/office/drawing/2010/main" val="0"/>
              </a:ext>
            </a:extLst>
          </a:blip>
          <a:srcRect l="22886" t="9091" r="21184" b="3334"/>
          <a:stretch/>
        </p:blipFill>
        <p:spPr>
          <a:xfrm>
            <a:off x="76200" y="1611464"/>
            <a:ext cx="4114800" cy="5170336"/>
          </a:xfrm>
          <a:prstGeom prst="rect">
            <a:avLst/>
          </a:prstGeom>
          <a:ln>
            <a:solidFill>
              <a:schemeClr val="tx1"/>
            </a:solidFill>
          </a:ln>
        </p:spPr>
      </p:pic>
      <p:sp>
        <p:nvSpPr>
          <p:cNvPr id="6" name="Rectangle 5"/>
          <p:cNvSpPr/>
          <p:nvPr/>
        </p:nvSpPr>
        <p:spPr>
          <a:xfrm>
            <a:off x="4419600" y="1627019"/>
            <a:ext cx="4572000" cy="3108544"/>
          </a:xfrm>
          <a:prstGeom prst="rect">
            <a:avLst/>
          </a:prstGeom>
          <a:ln>
            <a:solidFill>
              <a:schemeClr val="tx1"/>
            </a:solidFill>
          </a:ln>
        </p:spPr>
        <p:txBody>
          <a:bodyPr>
            <a:spAutoFit/>
          </a:bodyPr>
          <a:lstStyle/>
          <a:p>
            <a:r>
              <a:rPr lang="en-US" sz="2800" dirty="0" smtClean="0"/>
              <a:t>MEM-6700 is the only policy document for 2016-2017 specific to the District’s required interim assessments. The body of the document is only 4 pages, and there are several attachments.</a:t>
            </a:r>
            <a:endParaRPr lang="en-US" sz="2800" dirty="0"/>
          </a:p>
        </p:txBody>
      </p:sp>
      <p:sp>
        <p:nvSpPr>
          <p:cNvPr id="10" name="Rectangle 9"/>
          <p:cNvSpPr/>
          <p:nvPr/>
        </p:nvSpPr>
        <p:spPr>
          <a:xfrm>
            <a:off x="4419600" y="5505272"/>
            <a:ext cx="4572000" cy="1200328"/>
          </a:xfrm>
          <a:prstGeom prst="rect">
            <a:avLst/>
          </a:prstGeom>
          <a:ln>
            <a:solidFill>
              <a:schemeClr val="tx1"/>
            </a:solidFill>
          </a:ln>
        </p:spPr>
        <p:txBody>
          <a:bodyPr>
            <a:spAutoFit/>
          </a:bodyPr>
          <a:lstStyle/>
          <a:p>
            <a:pPr algn="ctr"/>
            <a:r>
              <a:rPr lang="en-US" sz="2400" dirty="0"/>
              <a:t>Chris Mullins – CAP Coordinator</a:t>
            </a:r>
          </a:p>
          <a:p>
            <a:pPr algn="ctr"/>
            <a:r>
              <a:rPr lang="en-US" sz="2400" dirty="0"/>
              <a:t>213-241-7506</a:t>
            </a:r>
          </a:p>
          <a:p>
            <a:pPr algn="ctr"/>
            <a:r>
              <a:rPr lang="en-US" sz="2400" dirty="0">
                <a:hlinkClick r:id="rId4"/>
              </a:rPr>
              <a:t>chris.mullins@lausd.net</a:t>
            </a:r>
            <a:endParaRPr lang="en-US" sz="2400" dirty="0"/>
          </a:p>
        </p:txBody>
      </p:sp>
    </p:spTree>
    <p:extLst>
      <p:ext uri="{BB962C8B-B14F-4D97-AF65-F5344CB8AC3E}">
        <p14:creationId xmlns:p14="http://schemas.microsoft.com/office/powerpoint/2010/main" val="49094524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3959F572-39F4-4A39-AC5A-E3FD8AB1DE21}" type="slidenum">
              <a:rPr lang="en-US" smtClean="0"/>
              <a:pPr/>
              <a:t>50</a:t>
            </a:fld>
            <a:endParaRPr lang="en-US"/>
          </a:p>
        </p:txBody>
      </p:sp>
      <p:sp>
        <p:nvSpPr>
          <p:cNvPr id="5" name="Title 4"/>
          <p:cNvSpPr>
            <a:spLocks noGrp="1"/>
          </p:cNvSpPr>
          <p:nvPr>
            <p:ph type="title"/>
          </p:nvPr>
        </p:nvSpPr>
        <p:spPr>
          <a:xfrm>
            <a:off x="1295400" y="457200"/>
            <a:ext cx="7772400" cy="457200"/>
          </a:xfrm>
        </p:spPr>
        <p:txBody>
          <a:bodyPr>
            <a:noAutofit/>
          </a:bodyPr>
          <a:lstStyle/>
          <a:p>
            <a:pPr algn="ctr"/>
            <a:r>
              <a:rPr lang="en-US" altLang="en-US" sz="4000" b="1" dirty="0">
                <a:solidFill>
                  <a:schemeClr val="tx1"/>
                </a:solidFill>
              </a:rPr>
              <a:t>Accessibility Features</a:t>
            </a:r>
            <a:endParaRPr lang="en-US" sz="4000" b="1" dirty="0">
              <a:solidFill>
                <a:schemeClr val="tx1"/>
              </a:solidFill>
            </a:endParaRPr>
          </a:p>
        </p:txBody>
      </p:sp>
      <p:sp>
        <p:nvSpPr>
          <p:cNvPr id="8" name="Text Placeholder 2"/>
          <p:cNvSpPr>
            <a:spLocks noGrp="1"/>
          </p:cNvSpPr>
          <p:nvPr>
            <p:ph type="body" sz="quarter" idx="11"/>
          </p:nvPr>
        </p:nvSpPr>
        <p:spPr bwMode="auto">
          <a:xfrm>
            <a:off x="76200" y="1600200"/>
            <a:ext cx="8991600" cy="4724400"/>
          </a:xfrm>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342900" lvl="0" algn="l" eaLnBrk="0" hangingPunct="0">
              <a:lnSpc>
                <a:spcPct val="150000"/>
              </a:lnSpc>
              <a:spcBef>
                <a:spcPct val="20000"/>
              </a:spcBef>
              <a:defRPr/>
            </a:pPr>
            <a:r>
              <a:rPr lang="en-US" altLang="en-US" sz="3200" kern="0" dirty="0">
                <a:solidFill>
                  <a:srgbClr val="000000"/>
                </a:solidFill>
                <a:latin typeface="Arial"/>
                <a:ea typeface="ＭＳ Ｐゴシック" charset="0"/>
              </a:rPr>
              <a:t>General guidelines for use of all accessibility features:</a:t>
            </a:r>
          </a:p>
          <a:p>
            <a:pPr marL="342900" lvl="0" indent="-342900" algn="l" eaLnBrk="0" hangingPunct="0">
              <a:lnSpc>
                <a:spcPct val="150000"/>
              </a:lnSpc>
              <a:spcBef>
                <a:spcPct val="20000"/>
              </a:spcBef>
              <a:buFont typeface="Wingdings" panose="05000000000000000000" pitchFamily="2" charset="2"/>
              <a:buChar char="q"/>
              <a:defRPr/>
            </a:pPr>
            <a:endParaRPr lang="en-US" altLang="en-US" sz="800" kern="0" dirty="0">
              <a:solidFill>
                <a:srgbClr val="000000"/>
              </a:solidFill>
              <a:latin typeface="Arial"/>
              <a:ea typeface="ＭＳ Ｐゴシック" charset="0"/>
            </a:endParaRPr>
          </a:p>
          <a:p>
            <a:pPr marL="800100" lvl="1" indent="-342900" eaLnBrk="0" hangingPunct="0">
              <a:lnSpc>
                <a:spcPct val="150000"/>
              </a:lnSpc>
              <a:spcBef>
                <a:spcPct val="20000"/>
              </a:spcBef>
              <a:buFont typeface="Wingdings" panose="05000000000000000000" pitchFamily="2" charset="2"/>
              <a:buChar char="q"/>
              <a:defRPr/>
            </a:pPr>
            <a:r>
              <a:rPr lang="en-US" altLang="en-US" sz="2400" kern="0" dirty="0">
                <a:solidFill>
                  <a:srgbClr val="000000"/>
                </a:solidFill>
                <a:latin typeface="Arial"/>
                <a:ea typeface="ＭＳ Ｐゴシック" charset="0"/>
              </a:rPr>
              <a:t>Student is familiar with the support(s)</a:t>
            </a:r>
          </a:p>
          <a:p>
            <a:pPr marL="742950" lvl="1" indent="-285750" eaLnBrk="0" hangingPunct="0">
              <a:lnSpc>
                <a:spcPct val="150000"/>
              </a:lnSpc>
              <a:spcBef>
                <a:spcPct val="20000"/>
              </a:spcBef>
              <a:buFont typeface="Wingdings" panose="05000000000000000000" pitchFamily="2" charset="2"/>
              <a:buChar char="q"/>
              <a:defRPr/>
            </a:pPr>
            <a:endParaRPr lang="en-US" altLang="en-US" sz="1000" kern="0" dirty="0">
              <a:solidFill>
                <a:srgbClr val="000000"/>
              </a:solidFill>
              <a:latin typeface="Arial"/>
              <a:ea typeface="ＭＳ Ｐゴシック" charset="0"/>
            </a:endParaRPr>
          </a:p>
          <a:p>
            <a:pPr marL="800100" lvl="1" indent="-342900" eaLnBrk="0" hangingPunct="0">
              <a:lnSpc>
                <a:spcPct val="150000"/>
              </a:lnSpc>
              <a:spcBef>
                <a:spcPct val="20000"/>
              </a:spcBef>
              <a:buFont typeface="Wingdings" panose="05000000000000000000" pitchFamily="2" charset="2"/>
              <a:buChar char="q"/>
              <a:defRPr/>
            </a:pPr>
            <a:r>
              <a:rPr lang="en-US" altLang="en-US" sz="2400" kern="0" dirty="0">
                <a:solidFill>
                  <a:srgbClr val="000000"/>
                </a:solidFill>
                <a:latin typeface="Arial"/>
                <a:ea typeface="ＭＳ Ｐゴシック" charset="0"/>
              </a:rPr>
              <a:t>Supports are same or similar to those used for instruction and classroom assessment</a:t>
            </a:r>
          </a:p>
          <a:p>
            <a:pPr marL="742950" lvl="1" indent="-285750" eaLnBrk="0" hangingPunct="0">
              <a:lnSpc>
                <a:spcPct val="150000"/>
              </a:lnSpc>
              <a:spcBef>
                <a:spcPct val="20000"/>
              </a:spcBef>
              <a:buFont typeface="Wingdings" panose="05000000000000000000" pitchFamily="2" charset="2"/>
              <a:buChar char="q"/>
              <a:defRPr/>
            </a:pPr>
            <a:endParaRPr lang="en-US" altLang="en-US" sz="1000" kern="0" dirty="0">
              <a:solidFill>
                <a:srgbClr val="000000"/>
              </a:solidFill>
              <a:latin typeface="Arial"/>
              <a:ea typeface="ＭＳ Ｐゴシック" charset="0"/>
            </a:endParaRPr>
          </a:p>
          <a:p>
            <a:pPr marL="800100" lvl="1" indent="-342900" eaLnBrk="0" hangingPunct="0">
              <a:lnSpc>
                <a:spcPct val="150000"/>
              </a:lnSpc>
              <a:spcBef>
                <a:spcPct val="20000"/>
              </a:spcBef>
              <a:buFont typeface="Wingdings" panose="05000000000000000000" pitchFamily="2" charset="2"/>
              <a:buChar char="q"/>
              <a:defRPr/>
            </a:pPr>
            <a:r>
              <a:rPr lang="en-US" altLang="en-US" sz="2400" kern="0" dirty="0">
                <a:solidFill>
                  <a:srgbClr val="000000"/>
                </a:solidFill>
                <a:latin typeface="Arial"/>
                <a:ea typeface="ＭＳ Ｐゴシック" charset="0"/>
              </a:rPr>
              <a:t>Student has multiple opportunities to practice in test environment</a:t>
            </a:r>
          </a:p>
        </p:txBody>
      </p:sp>
    </p:spTree>
    <p:extLst>
      <p:ext uri="{BB962C8B-B14F-4D97-AF65-F5344CB8AC3E}">
        <p14:creationId xmlns:p14="http://schemas.microsoft.com/office/powerpoint/2010/main" val="1079093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fld id="{2339BA2F-A36E-42C3-9364-D86C4209DACB}" type="slidenum">
              <a:rPr lang="en-US" altLang="en-US" sz="1400" smtClean="0">
                <a:solidFill>
                  <a:srgbClr val="000000"/>
                </a:solidFill>
              </a:rPr>
              <a:pPr>
                <a:spcBef>
                  <a:spcPct val="0"/>
                </a:spcBef>
                <a:buFontTx/>
                <a:buNone/>
              </a:pPr>
              <a:t>51</a:t>
            </a:fld>
            <a:endParaRPr lang="en-US" altLang="en-US" sz="1400">
              <a:solidFill>
                <a:srgbClr val="000000"/>
              </a:solidFill>
            </a:endParaRPr>
          </a:p>
        </p:txBody>
      </p:sp>
      <p:pic>
        <p:nvPicPr>
          <p:cNvPr id="15363" name="Content Placeholder 8" descr="Screen Shot 2014-01-30 at 7.50.18 AM.pn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1162" t="5402" r="25658" b="-4077"/>
          <a:stretch/>
        </p:blipFill>
        <p:spPr>
          <a:xfrm>
            <a:off x="304800" y="2209800"/>
            <a:ext cx="8534399" cy="4572000"/>
          </a:xfrm>
          <a:prstGeom prst="rect">
            <a:avLst/>
          </a:prstGeom>
        </p:spPr>
      </p:pic>
      <p:sp>
        <p:nvSpPr>
          <p:cNvPr id="8" name="Title 1"/>
          <p:cNvSpPr txBox="1">
            <a:spLocks/>
          </p:cNvSpPr>
          <p:nvPr/>
        </p:nvSpPr>
        <p:spPr bwMode="auto">
          <a:xfrm>
            <a:off x="76200" y="1600200"/>
            <a:ext cx="8991600" cy="685800"/>
          </a:xfrm>
          <a:prstGeom prst="rect">
            <a:avLst/>
          </a:prstGeom>
          <a:noFill/>
          <a:ln w="9525">
            <a:noFill/>
            <a:miter lim="800000"/>
            <a:headEnd/>
            <a:tailEnd/>
          </a:ln>
        </p:spPr>
        <p:txBody>
          <a:bodyPr anchor="ctr"/>
          <a:lstStyle/>
          <a:p>
            <a:pPr algn="ctr" eaLnBrk="0" hangingPunct="0">
              <a:defRPr/>
            </a:pPr>
            <a:r>
              <a:rPr lang="en-US" altLang="en-US" sz="2800" kern="0" dirty="0">
                <a:solidFill>
                  <a:prstClr val="black"/>
                </a:solidFill>
                <a:latin typeface="Arial"/>
                <a:ea typeface="ＭＳ Ｐゴシック" pitchFamily="34" charset="-128"/>
                <a:cs typeface="+mj-cs"/>
              </a:rPr>
              <a:t>TRANSLATIONS (STACKED)</a:t>
            </a:r>
            <a:endParaRPr lang="en-US" sz="3200" kern="0" dirty="0">
              <a:solidFill>
                <a:schemeClr val="tx2"/>
              </a:solidFill>
              <a:latin typeface="+mj-lt"/>
              <a:ea typeface="+mj-ea"/>
              <a:cs typeface="+mj-cs"/>
            </a:endParaRPr>
          </a:p>
        </p:txBody>
      </p:sp>
      <p:sp>
        <p:nvSpPr>
          <p:cNvPr id="6" name="Title 1"/>
          <p:cNvSpPr txBox="1">
            <a:spLocks/>
          </p:cNvSpPr>
          <p:nvPr/>
        </p:nvSpPr>
        <p:spPr bwMode="auto">
          <a:xfrm>
            <a:off x="1447800" y="76200"/>
            <a:ext cx="7543800" cy="11430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Sample Designated Support for</a:t>
            </a:r>
          </a:p>
          <a:p>
            <a:pPr algn="ctr" eaLnBrk="0" hangingPunct="0">
              <a:defRPr/>
            </a:pPr>
            <a:r>
              <a:rPr lang="en-US" sz="4000" b="1" kern="0" dirty="0">
                <a:latin typeface="+mj-lt"/>
                <a:ea typeface="+mj-ea"/>
                <a:cs typeface="+mj-cs"/>
              </a:rPr>
              <a:t>EL Student </a:t>
            </a:r>
          </a:p>
        </p:txBody>
      </p:sp>
    </p:spTree>
    <p:extLst>
      <p:ext uri="{BB962C8B-B14F-4D97-AF65-F5344CB8AC3E}">
        <p14:creationId xmlns:p14="http://schemas.microsoft.com/office/powerpoint/2010/main" val="3929016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fld id="{2339BA2F-A36E-42C3-9364-D86C4209DACB}" type="slidenum">
              <a:rPr lang="en-US" altLang="en-US" sz="1400" smtClean="0">
                <a:solidFill>
                  <a:srgbClr val="000000"/>
                </a:solidFill>
              </a:rPr>
              <a:pPr>
                <a:spcBef>
                  <a:spcPct val="0"/>
                </a:spcBef>
                <a:buFontTx/>
                <a:buNone/>
              </a:pPr>
              <a:t>52</a:t>
            </a:fld>
            <a:endParaRPr lang="en-US" altLang="en-US" sz="1400">
              <a:solidFill>
                <a:srgbClr val="000000"/>
              </a:solidFill>
            </a:endParaRPr>
          </a:p>
        </p:txBody>
      </p:sp>
      <p:sp>
        <p:nvSpPr>
          <p:cNvPr id="6" name="Title 1"/>
          <p:cNvSpPr txBox="1">
            <a:spLocks/>
          </p:cNvSpPr>
          <p:nvPr/>
        </p:nvSpPr>
        <p:spPr bwMode="auto">
          <a:xfrm>
            <a:off x="1447800" y="76200"/>
            <a:ext cx="7543800" cy="1143000"/>
          </a:xfrm>
          <a:prstGeom prst="rect">
            <a:avLst/>
          </a:prstGeom>
          <a:noFill/>
          <a:ln w="9525">
            <a:noFill/>
            <a:miter lim="800000"/>
            <a:headEnd/>
            <a:tailEnd/>
          </a:ln>
        </p:spPr>
        <p:txBody>
          <a:bodyPr anchor="ctr"/>
          <a:lstStyle/>
          <a:p>
            <a:pPr algn="ctr" eaLnBrk="0" hangingPunct="0">
              <a:defRPr/>
            </a:pPr>
            <a:r>
              <a:rPr lang="en-US" sz="3200" b="1" kern="0" dirty="0">
                <a:latin typeface="+mj-lt"/>
                <a:ea typeface="+mj-ea"/>
                <a:cs typeface="+mj-cs"/>
              </a:rPr>
              <a:t>Implementation of</a:t>
            </a:r>
          </a:p>
          <a:p>
            <a:pPr algn="ctr" eaLnBrk="0" hangingPunct="0">
              <a:defRPr/>
            </a:pPr>
            <a:r>
              <a:rPr lang="en-US" sz="3200" b="1" kern="0" dirty="0">
                <a:latin typeface="+mj-lt"/>
                <a:ea typeface="+mj-ea"/>
                <a:cs typeface="+mj-cs"/>
              </a:rPr>
              <a:t>Designated Support for all Students </a:t>
            </a:r>
          </a:p>
        </p:txBody>
      </p:sp>
      <p:grpSp>
        <p:nvGrpSpPr>
          <p:cNvPr id="7" name="Group 33"/>
          <p:cNvGrpSpPr/>
          <p:nvPr/>
        </p:nvGrpSpPr>
        <p:grpSpPr>
          <a:xfrm>
            <a:off x="1699961" y="1524000"/>
            <a:ext cx="6509220" cy="5140918"/>
            <a:chOff x="1343890" y="1058757"/>
            <a:chExt cx="7398329" cy="5618864"/>
          </a:xfrm>
          <a:solidFill>
            <a:srgbClr val="FFEEE3"/>
          </a:solidFill>
        </p:grpSpPr>
        <p:sp>
          <p:nvSpPr>
            <p:cNvPr id="9" name="Oval 8"/>
            <p:cNvSpPr/>
            <p:nvPr/>
          </p:nvSpPr>
          <p:spPr>
            <a:xfrm rot="659070">
              <a:off x="1870361" y="1219479"/>
              <a:ext cx="5499031" cy="5112054"/>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105891" y="1801091"/>
              <a:ext cx="595745" cy="692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147453" y="2757059"/>
              <a:ext cx="5472545" cy="3588361"/>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descr="arrow 2.gif"/>
            <p:cNvPicPr>
              <a:picLocks noChangeAspect="1"/>
            </p:cNvPicPr>
            <p:nvPr/>
          </p:nvPicPr>
          <p:blipFill>
            <a:blip r:embed="rId2" cstate="print"/>
            <a:stretch>
              <a:fillRect/>
            </a:stretch>
          </p:blipFill>
          <p:spPr>
            <a:xfrm rot="21480000">
              <a:off x="4858344" y="1058757"/>
              <a:ext cx="182880" cy="365760"/>
            </a:xfrm>
            <a:prstGeom prst="rect">
              <a:avLst/>
            </a:prstGeom>
            <a:grpFill/>
          </p:spPr>
        </p:pic>
        <p:pic>
          <p:nvPicPr>
            <p:cNvPr id="15" name="Picture 14" descr="arrow 2.gif"/>
            <p:cNvPicPr>
              <a:picLocks noChangeAspect="1"/>
            </p:cNvPicPr>
            <p:nvPr/>
          </p:nvPicPr>
          <p:blipFill>
            <a:blip r:embed="rId2" cstate="print"/>
            <a:stretch>
              <a:fillRect/>
            </a:stretch>
          </p:blipFill>
          <p:spPr>
            <a:xfrm rot="18420000">
              <a:off x="1898940" y="2751606"/>
              <a:ext cx="182880" cy="365760"/>
            </a:xfrm>
            <a:prstGeom prst="rect">
              <a:avLst/>
            </a:prstGeom>
            <a:grpFill/>
          </p:spPr>
        </p:pic>
        <p:pic>
          <p:nvPicPr>
            <p:cNvPr id="16" name="Picture 15" descr="arrow 2.gif"/>
            <p:cNvPicPr>
              <a:picLocks noChangeAspect="1"/>
            </p:cNvPicPr>
            <p:nvPr/>
          </p:nvPicPr>
          <p:blipFill>
            <a:blip r:embed="rId2" cstate="print"/>
            <a:stretch>
              <a:fillRect/>
            </a:stretch>
          </p:blipFill>
          <p:spPr>
            <a:xfrm rot="60000">
              <a:off x="4918285" y="2561193"/>
              <a:ext cx="182880" cy="365760"/>
            </a:xfrm>
            <a:prstGeom prst="rect">
              <a:avLst/>
            </a:prstGeom>
            <a:grpFill/>
          </p:spPr>
        </p:pic>
        <p:pic>
          <p:nvPicPr>
            <p:cNvPr id="17" name="Picture 16" descr="arrow 2.gif"/>
            <p:cNvPicPr>
              <a:picLocks noChangeAspect="1"/>
            </p:cNvPicPr>
            <p:nvPr/>
          </p:nvPicPr>
          <p:blipFill>
            <a:blip r:embed="rId2" cstate="print"/>
            <a:stretch>
              <a:fillRect/>
            </a:stretch>
          </p:blipFill>
          <p:spPr>
            <a:xfrm rot="20400000" flipH="1">
              <a:off x="6488704" y="5749331"/>
              <a:ext cx="182880" cy="365760"/>
            </a:xfrm>
            <a:prstGeom prst="rect">
              <a:avLst/>
            </a:prstGeom>
            <a:grpFill/>
          </p:spPr>
        </p:pic>
        <p:pic>
          <p:nvPicPr>
            <p:cNvPr id="18" name="Picture 17" descr="arrow 2.gif"/>
            <p:cNvPicPr>
              <a:picLocks noChangeAspect="1"/>
            </p:cNvPicPr>
            <p:nvPr/>
          </p:nvPicPr>
          <p:blipFill>
            <a:blip r:embed="rId2" cstate="print"/>
            <a:stretch>
              <a:fillRect/>
            </a:stretch>
          </p:blipFill>
          <p:spPr>
            <a:xfrm rot="1140000" flipH="1">
              <a:off x="3828633" y="6040281"/>
              <a:ext cx="182880" cy="365760"/>
            </a:xfrm>
            <a:prstGeom prst="rect">
              <a:avLst/>
            </a:prstGeom>
            <a:grpFill/>
          </p:spPr>
        </p:pic>
        <p:sp>
          <p:nvSpPr>
            <p:cNvPr id="19" name="TextBox 18"/>
            <p:cNvSpPr txBox="1"/>
            <p:nvPr/>
          </p:nvSpPr>
          <p:spPr>
            <a:xfrm>
              <a:off x="3297389" y="2299858"/>
              <a:ext cx="1094497" cy="892937"/>
            </a:xfrm>
            <a:prstGeom prst="rect">
              <a:avLst/>
            </a:prstGeom>
            <a:grpFill/>
            <a:ln>
              <a:noFill/>
            </a:ln>
          </p:spPr>
          <p:txBody>
            <a:bodyPr wrap="square">
              <a:spAutoFit/>
            </a:bodyPr>
            <a:lstStyle/>
            <a:p>
              <a:pPr algn="ctr">
                <a:defRPr/>
              </a:pPr>
              <a:r>
                <a:rPr lang="en-US" sz="1600" dirty="0">
                  <a:latin typeface="Arial" charset="0"/>
                  <a:ea typeface="+mn-ea"/>
                  <a:cs typeface="Arial" charset="0"/>
                </a:rPr>
                <a:t>Identify student needs</a:t>
              </a:r>
            </a:p>
          </p:txBody>
        </p:sp>
        <p:sp>
          <p:nvSpPr>
            <p:cNvPr id="20" name="TextBox 19"/>
            <p:cNvSpPr txBox="1"/>
            <p:nvPr/>
          </p:nvSpPr>
          <p:spPr>
            <a:xfrm>
              <a:off x="5444827" y="2299857"/>
              <a:ext cx="1177637" cy="1077218"/>
            </a:xfrm>
            <a:prstGeom prst="rect">
              <a:avLst/>
            </a:prstGeom>
            <a:grpFill/>
            <a:ln>
              <a:noFill/>
            </a:ln>
          </p:spPr>
          <p:txBody>
            <a:bodyPr>
              <a:spAutoFit/>
            </a:bodyPr>
            <a:lstStyle/>
            <a:p>
              <a:pPr algn="ctr">
                <a:defRPr/>
              </a:pPr>
              <a:r>
                <a:rPr lang="en-US" sz="1600" dirty="0">
                  <a:latin typeface="Arial" charset="0"/>
                  <a:ea typeface="+mn-ea"/>
                  <a:cs typeface="Arial" charset="0"/>
                </a:rPr>
                <a:t>Match </a:t>
              </a:r>
            </a:p>
            <a:p>
              <a:pPr algn="ctr">
                <a:defRPr/>
              </a:pPr>
              <a:r>
                <a:rPr lang="en-US" sz="1600" dirty="0">
                  <a:latin typeface="Arial" charset="0"/>
                  <a:ea typeface="+mn-ea"/>
                  <a:cs typeface="Arial" charset="0"/>
                </a:rPr>
                <a:t>needs to </a:t>
              </a:r>
            </a:p>
            <a:p>
              <a:pPr algn="ctr">
                <a:defRPr/>
              </a:pPr>
              <a:r>
                <a:rPr lang="en-US" sz="1600" dirty="0">
                  <a:latin typeface="Arial" charset="0"/>
                  <a:ea typeface="+mn-ea"/>
                  <a:cs typeface="Arial" charset="0"/>
                </a:rPr>
                <a:t>available supports</a:t>
              </a:r>
            </a:p>
          </p:txBody>
        </p:sp>
        <p:sp>
          <p:nvSpPr>
            <p:cNvPr id="21" name="TextBox 20"/>
            <p:cNvSpPr txBox="1"/>
            <p:nvPr/>
          </p:nvSpPr>
          <p:spPr>
            <a:xfrm>
              <a:off x="4696701" y="5846624"/>
              <a:ext cx="1537856" cy="830997"/>
            </a:xfrm>
            <a:prstGeom prst="rect">
              <a:avLst/>
            </a:prstGeom>
            <a:grpFill/>
            <a:ln>
              <a:noFill/>
            </a:ln>
          </p:spPr>
          <p:txBody>
            <a:bodyPr>
              <a:spAutoFit/>
            </a:bodyPr>
            <a:lstStyle/>
            <a:p>
              <a:pPr algn="ctr">
                <a:defRPr/>
              </a:pPr>
              <a:r>
                <a:rPr lang="en-US" sz="1400" dirty="0">
                  <a:latin typeface="Arial" charset="0"/>
                  <a:ea typeface="+mn-ea"/>
                  <a:cs typeface="Arial" charset="0"/>
                </a:rPr>
                <a:t>Evaluate effectiveness  </a:t>
              </a:r>
            </a:p>
            <a:p>
              <a:pPr algn="ctr">
                <a:defRPr/>
              </a:pPr>
              <a:r>
                <a:rPr lang="en-US" sz="1400" dirty="0">
                  <a:latin typeface="Arial" charset="0"/>
                  <a:ea typeface="+mn-ea"/>
                  <a:cs typeface="Arial" charset="0"/>
                </a:rPr>
                <a:t>of supports</a:t>
              </a:r>
            </a:p>
          </p:txBody>
        </p:sp>
        <p:sp>
          <p:nvSpPr>
            <p:cNvPr id="22" name="TextBox 21"/>
            <p:cNvSpPr txBox="1"/>
            <p:nvPr/>
          </p:nvSpPr>
          <p:spPr>
            <a:xfrm>
              <a:off x="2022775" y="5237031"/>
              <a:ext cx="1274614" cy="830997"/>
            </a:xfrm>
            <a:prstGeom prst="rect">
              <a:avLst/>
            </a:prstGeom>
            <a:grpFill/>
            <a:ln>
              <a:noFill/>
            </a:ln>
          </p:spPr>
          <p:txBody>
            <a:bodyPr>
              <a:spAutoFit/>
            </a:bodyPr>
            <a:lstStyle/>
            <a:p>
              <a:pPr algn="ctr">
                <a:defRPr/>
              </a:pPr>
              <a:r>
                <a:rPr lang="en-US" sz="1600" dirty="0">
                  <a:latin typeface="Arial" charset="0"/>
                  <a:ea typeface="+mn-ea"/>
                  <a:cs typeface="Arial" charset="0"/>
                </a:rPr>
                <a:t>Finalize support selections</a:t>
              </a:r>
            </a:p>
          </p:txBody>
        </p:sp>
        <p:sp>
          <p:nvSpPr>
            <p:cNvPr id="23" name="Rectangle 22"/>
            <p:cNvSpPr/>
            <p:nvPr/>
          </p:nvSpPr>
          <p:spPr>
            <a:xfrm rot="19584811">
              <a:off x="2119742" y="4239505"/>
              <a:ext cx="429491"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2092033" y="3768449"/>
              <a:ext cx="429491"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2355269" y="3505212"/>
              <a:ext cx="429491"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25"/>
            <p:cNvSpPr txBox="1"/>
            <p:nvPr/>
          </p:nvSpPr>
          <p:spPr>
            <a:xfrm>
              <a:off x="1690246" y="1745683"/>
              <a:ext cx="1418713" cy="830997"/>
            </a:xfrm>
            <a:prstGeom prst="rect">
              <a:avLst/>
            </a:prstGeom>
            <a:grpFill/>
            <a:ln>
              <a:noFill/>
            </a:ln>
          </p:spPr>
          <p:txBody>
            <a:bodyPr>
              <a:spAutoFit/>
            </a:bodyPr>
            <a:lstStyle/>
            <a:p>
              <a:pPr algn="ctr">
                <a:defRPr/>
              </a:pPr>
              <a:r>
                <a:rPr lang="en-US" sz="1400" dirty="0">
                  <a:latin typeface="Arial" charset="0"/>
                  <a:ea typeface="+mn-ea"/>
                  <a:cs typeface="Arial" charset="0"/>
                </a:rPr>
                <a:t>Access Interim</a:t>
              </a:r>
            </a:p>
            <a:p>
              <a:pPr algn="ctr">
                <a:defRPr/>
              </a:pPr>
              <a:r>
                <a:rPr lang="en-US" sz="1400" dirty="0">
                  <a:latin typeface="Arial" charset="0"/>
                  <a:ea typeface="+mn-ea"/>
                  <a:cs typeface="Arial" charset="0"/>
                </a:rPr>
                <a:t>Assessments</a:t>
              </a:r>
            </a:p>
          </p:txBody>
        </p:sp>
        <p:sp>
          <p:nvSpPr>
            <p:cNvPr id="27" name="Rectangle 26"/>
            <p:cNvSpPr/>
            <p:nvPr/>
          </p:nvSpPr>
          <p:spPr>
            <a:xfrm>
              <a:off x="2632360" y="3061866"/>
              <a:ext cx="429491"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rot="19419435">
              <a:off x="7287486" y="3297398"/>
              <a:ext cx="429491"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 name="Picture 28" descr="arrow 2.gif"/>
            <p:cNvPicPr>
              <a:picLocks noChangeAspect="1"/>
            </p:cNvPicPr>
            <p:nvPr/>
          </p:nvPicPr>
          <p:blipFill>
            <a:blip r:embed="rId2" cstate="print"/>
            <a:stretch>
              <a:fillRect/>
            </a:stretch>
          </p:blipFill>
          <p:spPr>
            <a:xfrm rot="2340000">
              <a:off x="6872347" y="3213584"/>
              <a:ext cx="182880" cy="365760"/>
            </a:xfrm>
            <a:prstGeom prst="rect">
              <a:avLst/>
            </a:prstGeom>
            <a:grpFill/>
          </p:spPr>
        </p:pic>
        <p:sp>
          <p:nvSpPr>
            <p:cNvPr id="30" name="TextBox 29"/>
            <p:cNvSpPr txBox="1"/>
            <p:nvPr/>
          </p:nvSpPr>
          <p:spPr>
            <a:xfrm>
              <a:off x="6802579" y="3657607"/>
              <a:ext cx="1939640" cy="584775"/>
            </a:xfrm>
            <a:prstGeom prst="rect">
              <a:avLst/>
            </a:prstGeom>
            <a:grpFill/>
            <a:ln>
              <a:noFill/>
            </a:ln>
          </p:spPr>
          <p:txBody>
            <a:bodyPr>
              <a:spAutoFit/>
            </a:bodyPr>
            <a:lstStyle/>
            <a:p>
              <a:pPr algn="ctr">
                <a:defRPr/>
              </a:pPr>
              <a:r>
                <a:rPr lang="en-US" sz="1600" dirty="0">
                  <a:latin typeface="Arial" charset="0"/>
                  <a:ea typeface="+mn-ea"/>
                  <a:cs typeface="Arial" charset="0"/>
                </a:rPr>
                <a:t>Use supports at classroom level</a:t>
              </a:r>
            </a:p>
          </p:txBody>
        </p:sp>
        <p:pic>
          <p:nvPicPr>
            <p:cNvPr id="31" name="Picture 30" descr="Student.gif"/>
            <p:cNvPicPr>
              <a:picLocks noChangeAspect="1"/>
            </p:cNvPicPr>
            <p:nvPr/>
          </p:nvPicPr>
          <p:blipFill>
            <a:blip r:embed="rId3" cstate="print"/>
            <a:stretch>
              <a:fillRect/>
            </a:stretch>
          </p:blipFill>
          <p:spPr>
            <a:xfrm>
              <a:off x="3239367" y="3377044"/>
              <a:ext cx="2995179" cy="2396143"/>
            </a:xfrm>
            <a:prstGeom prst="rect">
              <a:avLst/>
            </a:prstGeom>
            <a:grpFill/>
          </p:spPr>
        </p:pic>
        <p:sp>
          <p:nvSpPr>
            <p:cNvPr id="32" name="TextBox 31"/>
            <p:cNvSpPr txBox="1"/>
            <p:nvPr/>
          </p:nvSpPr>
          <p:spPr>
            <a:xfrm>
              <a:off x="6690360" y="4831080"/>
              <a:ext cx="1600200" cy="1354188"/>
            </a:xfrm>
            <a:prstGeom prst="rect">
              <a:avLst/>
            </a:prstGeom>
            <a:grpFill/>
            <a:ln>
              <a:noFill/>
            </a:ln>
          </p:spPr>
          <p:txBody>
            <a:bodyPr>
              <a:spAutoFit/>
            </a:bodyPr>
            <a:lstStyle/>
            <a:p>
              <a:pPr algn="ctr">
                <a:defRPr/>
              </a:pPr>
              <a:r>
                <a:rPr lang="en-US" sz="1600" dirty="0">
                  <a:latin typeface="Arial" charset="0"/>
                  <a:ea typeface="+mn-ea"/>
                  <a:cs typeface="Arial" charset="0"/>
                </a:rPr>
                <a:t>Use Interim Assessments Practice Tests and Training Tests</a:t>
              </a:r>
            </a:p>
          </p:txBody>
        </p:sp>
        <p:sp>
          <p:nvSpPr>
            <p:cNvPr id="33" name="Oval 32"/>
            <p:cNvSpPr/>
            <p:nvPr/>
          </p:nvSpPr>
          <p:spPr>
            <a:xfrm>
              <a:off x="2078186" y="3893127"/>
              <a:ext cx="997528" cy="10529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 name="Picture 33" descr="arrow 2.gif"/>
            <p:cNvPicPr>
              <a:picLocks noChangeAspect="1"/>
            </p:cNvPicPr>
            <p:nvPr/>
          </p:nvPicPr>
          <p:blipFill>
            <a:blip r:embed="rId2" cstate="print"/>
            <a:stretch>
              <a:fillRect/>
            </a:stretch>
          </p:blipFill>
          <p:spPr>
            <a:xfrm rot="15180000">
              <a:off x="1984381" y="4590590"/>
              <a:ext cx="263729" cy="342995"/>
            </a:xfrm>
            <a:prstGeom prst="rect">
              <a:avLst/>
            </a:prstGeom>
            <a:grpFill/>
          </p:spPr>
        </p:pic>
        <p:sp>
          <p:nvSpPr>
            <p:cNvPr id="35" name="TextBox 34"/>
            <p:cNvSpPr txBox="1"/>
            <p:nvPr/>
          </p:nvSpPr>
          <p:spPr>
            <a:xfrm>
              <a:off x="1343890" y="3477517"/>
              <a:ext cx="1307869" cy="830997"/>
            </a:xfrm>
            <a:prstGeom prst="rect">
              <a:avLst/>
            </a:prstGeom>
            <a:grpFill/>
            <a:ln>
              <a:noFill/>
            </a:ln>
          </p:spPr>
          <p:txBody>
            <a:bodyPr>
              <a:spAutoFit/>
            </a:bodyPr>
            <a:lstStyle/>
            <a:p>
              <a:pPr algn="ctr">
                <a:defRPr/>
              </a:pPr>
              <a:r>
                <a:rPr lang="en-US" sz="1600" dirty="0">
                  <a:latin typeface="Arial" charset="0"/>
                  <a:ea typeface="+mn-ea"/>
                  <a:cs typeface="Arial" charset="0"/>
                </a:rPr>
                <a:t>Enter supports into TOMS</a:t>
              </a:r>
            </a:p>
          </p:txBody>
        </p:sp>
        <p:sp>
          <p:nvSpPr>
            <p:cNvPr id="36" name="TextBox 35"/>
            <p:cNvSpPr txBox="1"/>
            <p:nvPr/>
          </p:nvSpPr>
          <p:spPr>
            <a:xfrm>
              <a:off x="3311231" y="1188759"/>
              <a:ext cx="1440881" cy="830997"/>
            </a:xfrm>
            <a:prstGeom prst="rect">
              <a:avLst/>
            </a:prstGeom>
            <a:grpFill/>
            <a:ln>
              <a:noFill/>
            </a:ln>
          </p:spPr>
          <p:txBody>
            <a:bodyPr>
              <a:spAutoFit/>
            </a:bodyPr>
            <a:lstStyle/>
            <a:p>
              <a:pPr algn="ctr">
                <a:defRPr/>
              </a:pPr>
              <a:r>
                <a:rPr lang="en-US" sz="1400" dirty="0">
                  <a:latin typeface="Arial" charset="0"/>
                  <a:ea typeface="+mn-ea"/>
                  <a:cs typeface="Arial" charset="0"/>
                </a:rPr>
                <a:t>Access Summative</a:t>
              </a:r>
            </a:p>
            <a:p>
              <a:pPr algn="ctr">
                <a:defRPr/>
              </a:pPr>
              <a:r>
                <a:rPr lang="en-US" sz="1400" dirty="0">
                  <a:latin typeface="Arial" charset="0"/>
                  <a:ea typeface="+mn-ea"/>
                  <a:cs typeface="Arial" charset="0"/>
                </a:rPr>
                <a:t>Assessments</a:t>
              </a:r>
            </a:p>
          </p:txBody>
        </p:sp>
      </p:grpSp>
    </p:spTree>
    <p:extLst>
      <p:ext uri="{BB962C8B-B14F-4D97-AF65-F5344CB8AC3E}">
        <p14:creationId xmlns:p14="http://schemas.microsoft.com/office/powerpoint/2010/main" val="292308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3959F572-39F4-4A39-AC5A-E3FD8AB1DE21}" type="slidenum">
              <a:rPr lang="en-US" smtClean="0"/>
              <a:pPr/>
              <a:t>53</a:t>
            </a:fld>
            <a:endParaRPr lang="en-US"/>
          </a:p>
        </p:txBody>
      </p:sp>
      <p:sp>
        <p:nvSpPr>
          <p:cNvPr id="11" name="Title 6"/>
          <p:cNvSpPr>
            <a:spLocks noGrp="1"/>
          </p:cNvSpPr>
          <p:nvPr>
            <p:ph type="title"/>
          </p:nvPr>
        </p:nvSpPr>
        <p:spPr>
          <a:xfrm>
            <a:off x="1295400" y="457200"/>
            <a:ext cx="7772400" cy="457200"/>
          </a:xfrm>
        </p:spPr>
        <p:txBody>
          <a:bodyPr>
            <a:noAutofit/>
          </a:bodyPr>
          <a:lstStyle/>
          <a:p>
            <a:pPr algn="ctr"/>
            <a:r>
              <a:rPr lang="en-US" altLang="en-US" dirty="0">
                <a:solidFill>
                  <a:schemeClr val="tx1"/>
                </a:solidFill>
              </a:rPr>
              <a:t>Accommodations</a:t>
            </a:r>
          </a:p>
        </p:txBody>
      </p:sp>
      <p:grpSp>
        <p:nvGrpSpPr>
          <p:cNvPr id="2" name="Group 1"/>
          <p:cNvGrpSpPr/>
          <p:nvPr/>
        </p:nvGrpSpPr>
        <p:grpSpPr>
          <a:xfrm>
            <a:off x="2133600" y="1638300"/>
            <a:ext cx="6858000" cy="5143500"/>
            <a:chOff x="1295400" y="1638300"/>
            <a:chExt cx="6858000" cy="514350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6"/>
            <a:stretch/>
          </p:blipFill>
          <p:spPr bwMode="auto">
            <a:xfrm>
              <a:off x="1295400" y="16383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ular Callout 8"/>
            <p:cNvSpPr/>
            <p:nvPr/>
          </p:nvSpPr>
          <p:spPr>
            <a:xfrm>
              <a:off x="2247900" y="3030128"/>
              <a:ext cx="3771900" cy="1160872"/>
            </a:xfrm>
            <a:prstGeom prst="wedgeRectCallout">
              <a:avLst>
                <a:gd name="adj1" fmla="val -3937"/>
                <a:gd name="adj2" fmla="val 13553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Accommodations</a:t>
              </a:r>
            </a:p>
            <a:p>
              <a:pPr marL="285750" indent="-285750">
                <a:buFontTx/>
                <a:buChar char="-"/>
              </a:pPr>
              <a:r>
                <a:rPr lang="en-US" sz="1600" dirty="0">
                  <a:solidFill>
                    <a:schemeClr val="tx1"/>
                  </a:solidFill>
                </a:rPr>
                <a:t>Must be set in TOMS every year</a:t>
              </a:r>
            </a:p>
            <a:p>
              <a:pPr marL="285750" indent="-285750">
                <a:buFontTx/>
                <a:buChar char="-"/>
              </a:pPr>
              <a:r>
                <a:rPr lang="en-US" sz="1600" dirty="0">
                  <a:solidFill>
                    <a:schemeClr val="tx1"/>
                  </a:solidFill>
                </a:rPr>
                <a:t>Available for all students </a:t>
              </a:r>
              <a:r>
                <a:rPr lang="en-US" sz="1600" u="sng" dirty="0">
                  <a:solidFill>
                    <a:schemeClr val="tx1"/>
                  </a:solidFill>
                </a:rPr>
                <a:t>as indicated in their IEP or Section 504 Plan</a:t>
              </a:r>
            </a:p>
          </p:txBody>
        </p:sp>
      </p:grpSp>
      <p:sp>
        <p:nvSpPr>
          <p:cNvPr id="3" name="Rectangle 2"/>
          <p:cNvSpPr/>
          <p:nvPr/>
        </p:nvSpPr>
        <p:spPr>
          <a:xfrm>
            <a:off x="62593" y="2824877"/>
            <a:ext cx="2071007" cy="2100575"/>
          </a:xfrm>
          <a:prstGeom prst="rect">
            <a:avLst/>
          </a:prstGeom>
          <a:ln>
            <a:solidFill>
              <a:schemeClr val="tx1"/>
            </a:solidFill>
          </a:ln>
        </p:spPr>
        <p:txBody>
          <a:bodyPr wrap="square">
            <a:spAutoFit/>
          </a:bodyPr>
          <a:lstStyle/>
          <a:p>
            <a:pPr algn="ctr"/>
            <a:endParaRPr lang="en-US" dirty="0">
              <a:hlinkClick r:id="rId4"/>
            </a:endParaRPr>
          </a:p>
          <a:p>
            <a:pPr algn="ctr"/>
            <a:r>
              <a:rPr lang="en-US" dirty="0">
                <a:solidFill>
                  <a:schemeClr val="accent1"/>
                </a:solidFill>
                <a:hlinkClick r:id="rId4"/>
              </a:rPr>
              <a:t>CAASPP Matrix One</a:t>
            </a:r>
            <a:endParaRPr lang="en-US" dirty="0">
              <a:solidFill>
                <a:schemeClr val="accent1"/>
              </a:solidFill>
            </a:endParaRPr>
          </a:p>
          <a:p>
            <a:pPr algn="ctr"/>
            <a:endParaRPr lang="en-US" sz="1050" dirty="0"/>
          </a:p>
          <a:p>
            <a:pPr algn="ctr"/>
            <a:r>
              <a:rPr lang="en-US" sz="1050" dirty="0"/>
              <a:t>The California Department of Education’s Web page displaying the universal tools, designated supports, and accommodations (embedded and non-embedded) allowed as part of CAASPP for 2015–16 </a:t>
            </a:r>
          </a:p>
          <a:p>
            <a:pPr algn="ctr"/>
            <a:endParaRPr lang="en-US" sz="1050" dirty="0"/>
          </a:p>
        </p:txBody>
      </p:sp>
    </p:spTree>
    <p:extLst>
      <p:ext uri="{BB962C8B-B14F-4D97-AF65-F5344CB8AC3E}">
        <p14:creationId xmlns:p14="http://schemas.microsoft.com/office/powerpoint/2010/main" val="2245620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3959F572-39F4-4A39-AC5A-E3FD8AB1DE21}" type="slidenum">
              <a:rPr lang="en-US" smtClean="0"/>
              <a:pPr/>
              <a:t>54</a:t>
            </a:fld>
            <a:endParaRPr lang="en-US"/>
          </a:p>
        </p:txBody>
      </p:sp>
      <p:sp>
        <p:nvSpPr>
          <p:cNvPr id="9" name="Content Placeholder 2"/>
          <p:cNvSpPr>
            <a:spLocks noGrp="1"/>
          </p:cNvSpPr>
          <p:nvPr>
            <p:ph idx="4294967295"/>
          </p:nvPr>
        </p:nvSpPr>
        <p:spPr>
          <a:xfrm>
            <a:off x="304800" y="1828800"/>
            <a:ext cx="8610600" cy="464820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dirty="0"/>
              <a:t>Smarter Balanced Assessments:</a:t>
            </a:r>
          </a:p>
          <a:p>
            <a:pPr lvl="1"/>
            <a:r>
              <a:rPr lang="en-US" dirty="0" err="1"/>
              <a:t>Welligent</a:t>
            </a:r>
            <a:r>
              <a:rPr lang="en-US" dirty="0"/>
              <a:t> Section K Roster</a:t>
            </a:r>
          </a:p>
          <a:p>
            <a:pPr lvl="1"/>
            <a:r>
              <a:rPr lang="en-US" dirty="0"/>
              <a:t>CAASPP Coordinator will receive from:</a:t>
            </a:r>
          </a:p>
          <a:p>
            <a:pPr lvl="2"/>
            <a:r>
              <a:rPr lang="en-US" dirty="0"/>
              <a:t>Elementary: APEIS</a:t>
            </a:r>
          </a:p>
          <a:p>
            <a:pPr lvl="2"/>
            <a:r>
              <a:rPr lang="en-US" dirty="0"/>
              <a:t>Secondary Schools: Special Education Administrator/Designee</a:t>
            </a:r>
          </a:p>
          <a:p>
            <a:r>
              <a:rPr lang="en-US" dirty="0"/>
              <a:t>California Alternate Assessment (CAA)</a:t>
            </a:r>
          </a:p>
          <a:p>
            <a:pPr lvl="1"/>
            <a:r>
              <a:rPr lang="en-US" dirty="0"/>
              <a:t>List of Accommodations for each CAA student </a:t>
            </a:r>
          </a:p>
          <a:p>
            <a:pPr lvl="1"/>
            <a:r>
              <a:rPr lang="en-US" dirty="0"/>
              <a:t>FAPE Part 1</a:t>
            </a:r>
          </a:p>
          <a:p>
            <a:pPr lvl="1"/>
            <a:endParaRPr lang="en-US" dirty="0"/>
          </a:p>
        </p:txBody>
      </p:sp>
      <p:sp>
        <p:nvSpPr>
          <p:cNvPr id="10" name="Title 6"/>
          <p:cNvSpPr>
            <a:spLocks noGrp="1"/>
          </p:cNvSpPr>
          <p:nvPr>
            <p:ph type="title"/>
          </p:nvPr>
        </p:nvSpPr>
        <p:spPr>
          <a:xfrm>
            <a:off x="1295400" y="457200"/>
            <a:ext cx="7772400" cy="457200"/>
          </a:xfrm>
        </p:spPr>
        <p:txBody>
          <a:bodyPr>
            <a:noAutofit/>
          </a:bodyPr>
          <a:lstStyle/>
          <a:p>
            <a:pPr algn="ctr"/>
            <a:r>
              <a:rPr lang="en-US" altLang="en-US" dirty="0">
                <a:solidFill>
                  <a:schemeClr val="tx1"/>
                </a:solidFill>
              </a:rPr>
              <a:t>Accommodations cont.</a:t>
            </a:r>
          </a:p>
        </p:txBody>
      </p:sp>
    </p:spTree>
    <p:extLst>
      <p:ext uri="{BB962C8B-B14F-4D97-AF65-F5344CB8AC3E}">
        <p14:creationId xmlns:p14="http://schemas.microsoft.com/office/powerpoint/2010/main" val="1123045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2438400"/>
            <a:ext cx="7792348" cy="685800"/>
          </a:xfrm>
        </p:spPr>
        <p:txBody>
          <a:bodyPr>
            <a:noAutofit/>
          </a:bodyPr>
          <a:lstStyle/>
          <a:p>
            <a:pPr algn="ctr"/>
            <a:r>
              <a:rPr lang="en-US" sz="4000" dirty="0"/>
              <a:t>Interim Assessment</a:t>
            </a:r>
            <a:br>
              <a:rPr lang="en-US" sz="4000" dirty="0"/>
            </a:br>
            <a:r>
              <a:rPr lang="en-US" sz="4000" dirty="0"/>
              <a:t>Reporting System</a:t>
            </a:r>
          </a:p>
        </p:txBody>
      </p:sp>
      <p:sp>
        <p:nvSpPr>
          <p:cNvPr id="4" name="Slide Number Placeholder 3"/>
          <p:cNvSpPr>
            <a:spLocks noGrp="1"/>
          </p:cNvSpPr>
          <p:nvPr>
            <p:ph type="sldNum" sz="quarter" idx="12"/>
          </p:nvPr>
        </p:nvSpPr>
        <p:spPr/>
        <p:txBody>
          <a:bodyPr>
            <a:normAutofit fontScale="85000" lnSpcReduction="20000"/>
          </a:bodyPr>
          <a:lstStyle/>
          <a:p>
            <a:fld id="{B945B820-BDC6-4449-86D8-ACAA81D3F450}" type="slidenum">
              <a:rPr lang="en-US" smtClean="0"/>
              <a:pPr/>
              <a:t>55</a:t>
            </a:fld>
            <a:endParaRPr lang="en-US"/>
          </a:p>
        </p:txBody>
      </p:sp>
    </p:spTree>
    <p:extLst>
      <p:ext uri="{BB962C8B-B14F-4D97-AF65-F5344CB8AC3E}">
        <p14:creationId xmlns:p14="http://schemas.microsoft.com/office/powerpoint/2010/main" val="1896743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295400" y="350837"/>
            <a:ext cx="7772400" cy="639763"/>
          </a:xfrm>
        </p:spPr>
        <p:txBody>
          <a:bodyPr>
            <a:normAutofit fontScale="90000"/>
          </a:bodyPr>
          <a:lstStyle/>
          <a:p>
            <a:pPr algn="ctr">
              <a:defRPr/>
            </a:pPr>
            <a:r>
              <a:rPr lang="en-US" altLang="en-US" sz="4000" dirty="0">
                <a:solidFill>
                  <a:schemeClr val="tx1"/>
                </a:solidFill>
              </a:rPr>
              <a:t>Interim Assessment</a:t>
            </a:r>
            <a:br>
              <a:rPr lang="en-US" altLang="en-US" sz="4000" dirty="0">
                <a:solidFill>
                  <a:schemeClr val="tx1"/>
                </a:solidFill>
              </a:rPr>
            </a:br>
            <a:r>
              <a:rPr lang="en-US" altLang="en-US" sz="4000" dirty="0">
                <a:solidFill>
                  <a:schemeClr val="tx1"/>
                </a:solidFill>
              </a:rPr>
              <a:t>Reporting System cont.…</a:t>
            </a:r>
            <a:endParaRPr lang="en-US" sz="4000" dirty="0">
              <a:solidFill>
                <a:schemeClr val="tx1"/>
              </a:solidFill>
              <a:ea typeface="Verdana" panose="020B0604030504040204" pitchFamily="34" charset="0"/>
            </a:endParaRPr>
          </a:p>
        </p:txBody>
      </p:sp>
      <p:sp>
        <p:nvSpPr>
          <p:cNvPr id="3" name="Rectangle 2"/>
          <p:cNvSpPr/>
          <p:nvPr/>
        </p:nvSpPr>
        <p:spPr>
          <a:xfrm>
            <a:off x="152400" y="1542871"/>
            <a:ext cx="8839200" cy="707886"/>
          </a:xfrm>
          <a:prstGeom prst="rect">
            <a:avLst/>
          </a:prstGeom>
        </p:spPr>
        <p:txBody>
          <a:bodyPr wrap="square">
            <a:spAutoFit/>
          </a:bodyPr>
          <a:lstStyle/>
          <a:p>
            <a:pPr lvl="1" algn="ctr">
              <a:defRPr/>
            </a:pPr>
            <a:r>
              <a:rPr lang="en-US" sz="2000" dirty="0"/>
              <a:t>Teachers will use their Digital Library logon credentials to access the Data Warehouse to view Interim Assessment student reports.</a:t>
            </a:r>
          </a:p>
        </p:txBody>
      </p:sp>
      <p:sp>
        <p:nvSpPr>
          <p:cNvPr id="8" name="Slide Number Placeholder 1"/>
          <p:cNvSpPr>
            <a:spLocks noGrp="1"/>
          </p:cNvSpPr>
          <p:nvPr>
            <p:ph type="sldNum" sz="quarter" idx="12"/>
          </p:nvPr>
        </p:nvSpPr>
        <p:spPr>
          <a:xfrm>
            <a:off x="6553200" y="6521450"/>
            <a:ext cx="2133600" cy="244475"/>
          </a:xfrm>
        </p:spPr>
        <p:txBody>
          <a:bodyPr>
            <a:normAutofit fontScale="85000" lnSpcReduction="20000"/>
          </a:bodyPr>
          <a:lstStyle/>
          <a:p>
            <a:pPr>
              <a:defRPr/>
            </a:pPr>
            <a:fld id="{F6423DBB-F281-44C1-AAB0-12FAB9ED952C}" type="slidenum">
              <a:rPr lang="en-US" altLang="en-US" smtClean="0"/>
              <a:pPr>
                <a:defRPr/>
              </a:pPr>
              <a:t>56</a:t>
            </a:fld>
            <a:endParaRPr lang="en-US" altLang="en-US" dirty="0"/>
          </a:p>
        </p:txBody>
      </p:sp>
      <p:sp>
        <p:nvSpPr>
          <p:cNvPr id="11" name="TextBox 10"/>
          <p:cNvSpPr txBox="1"/>
          <p:nvPr/>
        </p:nvSpPr>
        <p:spPr>
          <a:xfrm>
            <a:off x="6096000" y="5562600"/>
            <a:ext cx="2590800" cy="923330"/>
          </a:xfrm>
          <a:prstGeom prst="rect">
            <a:avLst/>
          </a:prstGeom>
          <a:solidFill>
            <a:srgbClr val="FFFF99"/>
          </a:solidFill>
        </p:spPr>
        <p:txBody>
          <a:bodyPr wrap="square">
            <a:spAutoFit/>
          </a:bodyPr>
          <a:lstStyle/>
          <a:p>
            <a:pPr>
              <a:defRPr/>
            </a:pPr>
            <a:r>
              <a:rPr lang="en-US" b="1" dirty="0">
                <a:latin typeface="+mj-lt"/>
              </a:rPr>
              <a:t>Requires same logon credentials used for the </a:t>
            </a:r>
            <a:r>
              <a:rPr lang="en-US" b="1" dirty="0">
                <a:solidFill>
                  <a:srgbClr val="C00000"/>
                </a:solidFill>
                <a:latin typeface="+mj-lt"/>
              </a:rPr>
              <a:t>Digital Library </a:t>
            </a:r>
          </a:p>
        </p:txBody>
      </p:sp>
      <p:pic>
        <p:nvPicPr>
          <p:cNvPr id="2" name="Picture 1" descr="Smarter Balanced - Mozilla Firefox"/>
          <p:cNvPicPr>
            <a:picLocks noChangeAspect="1"/>
          </p:cNvPicPr>
          <p:nvPr/>
        </p:nvPicPr>
        <p:blipFill rotWithShape="1">
          <a:blip r:embed="rId3">
            <a:extLst>
              <a:ext uri="{28A0092B-C50C-407E-A947-70E740481C1C}">
                <a14:useLocalDpi xmlns:a14="http://schemas.microsoft.com/office/drawing/2010/main" val="0"/>
              </a:ext>
            </a:extLst>
          </a:blip>
          <a:srcRect l="9186" t="17272" r="14977" b="37272"/>
          <a:stretch/>
        </p:blipFill>
        <p:spPr>
          <a:xfrm>
            <a:off x="838200" y="4480560"/>
            <a:ext cx="5144178" cy="2154083"/>
          </a:xfrm>
          <a:prstGeom prst="rect">
            <a:avLst/>
          </a:prstGeom>
        </p:spPr>
      </p:pic>
      <p:sp>
        <p:nvSpPr>
          <p:cNvPr id="14" name="Down Arrow 13"/>
          <p:cNvSpPr/>
          <p:nvPr/>
        </p:nvSpPr>
        <p:spPr>
          <a:xfrm rot="16200000">
            <a:off x="2914989" y="566166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marter Balanced Reporting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3125" t="16412" r="11023" b="36032"/>
          <a:stretch/>
        </p:blipFill>
        <p:spPr>
          <a:xfrm>
            <a:off x="4512867" y="2471057"/>
            <a:ext cx="4554933" cy="2024743"/>
          </a:xfrm>
          <a:prstGeom prst="rect">
            <a:avLst/>
          </a:prstGeom>
        </p:spPr>
      </p:pic>
      <p:cxnSp>
        <p:nvCxnSpPr>
          <p:cNvPr id="5" name="Straight Arrow Connector 4"/>
          <p:cNvCxnSpPr/>
          <p:nvPr/>
        </p:nvCxnSpPr>
        <p:spPr>
          <a:xfrm>
            <a:off x="4084320" y="3657600"/>
            <a:ext cx="5638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rot="10800000">
            <a:off x="6172200" y="4305301"/>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A Resources for Administration of the CAASPP Smarter Balanced Interim Assessments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11745" t="15707" r="14530" b="15251"/>
          <a:stretch/>
        </p:blipFill>
        <p:spPr>
          <a:xfrm>
            <a:off x="309476" y="2547970"/>
            <a:ext cx="3195723" cy="2401558"/>
          </a:xfrm>
          <a:prstGeom prst="rect">
            <a:avLst/>
          </a:prstGeom>
        </p:spPr>
      </p:pic>
      <p:sp>
        <p:nvSpPr>
          <p:cNvPr id="10" name="Down Arrow 9"/>
          <p:cNvSpPr/>
          <p:nvPr/>
        </p:nvSpPr>
        <p:spPr>
          <a:xfrm rot="7439275">
            <a:off x="1257300" y="464347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73094" y="4910170"/>
            <a:ext cx="312906" cy="369332"/>
          </a:xfrm>
          <a:prstGeom prst="rect">
            <a:avLst/>
          </a:prstGeom>
          <a:solidFill>
            <a:srgbClr val="FF0000"/>
          </a:solidFill>
          <a:ln>
            <a:solidFill>
              <a:schemeClr val="tx1"/>
            </a:solidFill>
          </a:ln>
        </p:spPr>
        <p:txBody>
          <a:bodyPr wrap="none" rtlCol="0">
            <a:spAutoFit/>
          </a:bodyPr>
          <a:lstStyle/>
          <a:p>
            <a:r>
              <a:rPr lang="en-US" dirty="0"/>
              <a:t>1</a:t>
            </a:r>
          </a:p>
        </p:txBody>
      </p:sp>
      <p:sp>
        <p:nvSpPr>
          <p:cNvPr id="16" name="TextBox 15"/>
          <p:cNvSpPr txBox="1"/>
          <p:nvPr/>
        </p:nvSpPr>
        <p:spPr>
          <a:xfrm>
            <a:off x="6545094" y="4724400"/>
            <a:ext cx="312906" cy="369332"/>
          </a:xfrm>
          <a:prstGeom prst="rect">
            <a:avLst/>
          </a:prstGeom>
          <a:solidFill>
            <a:srgbClr val="FF0000"/>
          </a:solidFill>
          <a:ln>
            <a:solidFill>
              <a:schemeClr val="tx1"/>
            </a:solidFill>
          </a:ln>
        </p:spPr>
        <p:txBody>
          <a:bodyPr wrap="none" rtlCol="0">
            <a:spAutoFit/>
          </a:bodyPr>
          <a:lstStyle/>
          <a:p>
            <a:r>
              <a:rPr lang="en-US" dirty="0"/>
              <a:t>2</a:t>
            </a:r>
          </a:p>
        </p:txBody>
      </p:sp>
      <p:sp>
        <p:nvSpPr>
          <p:cNvPr id="17" name="TextBox 16"/>
          <p:cNvSpPr txBox="1"/>
          <p:nvPr/>
        </p:nvSpPr>
        <p:spPr>
          <a:xfrm>
            <a:off x="2819400" y="6260068"/>
            <a:ext cx="312906" cy="369332"/>
          </a:xfrm>
          <a:prstGeom prst="rect">
            <a:avLst/>
          </a:prstGeom>
          <a:solidFill>
            <a:srgbClr val="FF0000"/>
          </a:solidFill>
          <a:ln>
            <a:solidFill>
              <a:schemeClr val="tx1"/>
            </a:solidFill>
          </a:ln>
        </p:spPr>
        <p:txBody>
          <a:bodyPr wrap="none" rtlCol="0">
            <a:spAutoFit/>
          </a:bodyPr>
          <a:lstStyle/>
          <a:p>
            <a:r>
              <a:rPr lang="en-US" dirty="0"/>
              <a:t>3</a:t>
            </a:r>
          </a:p>
        </p:txBody>
      </p:sp>
    </p:spTree>
    <p:extLst>
      <p:ext uri="{BB962C8B-B14F-4D97-AF65-F5344CB8AC3E}">
        <p14:creationId xmlns:p14="http://schemas.microsoft.com/office/powerpoint/2010/main" val="3892646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295400" y="152400"/>
            <a:ext cx="7761289" cy="1066800"/>
          </a:xfrm>
        </p:spPr>
        <p:txBody>
          <a:bodyPr>
            <a:noAutofit/>
          </a:bodyPr>
          <a:lstStyle/>
          <a:p>
            <a:pPr algn="ctr"/>
            <a:r>
              <a:rPr lang="en-US" altLang="en-US" sz="4000" dirty="0">
                <a:solidFill>
                  <a:schemeClr val="tx1"/>
                </a:solidFill>
              </a:rPr>
              <a:t>Interim Assessment Reporting System Results</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57</a:t>
            </a:fld>
            <a:endParaRPr lang="en-US" altLang="en-US"/>
          </a:p>
        </p:txBody>
      </p:sp>
      <p:sp>
        <p:nvSpPr>
          <p:cNvPr id="6" name="Content Placeholder 2"/>
          <p:cNvSpPr>
            <a:spLocks noGrp="1"/>
          </p:cNvSpPr>
          <p:nvPr>
            <p:ph idx="4294967295"/>
          </p:nvPr>
        </p:nvSpPr>
        <p:spPr>
          <a:xfrm>
            <a:off x="228600" y="1600200"/>
            <a:ext cx="8763000" cy="5181600"/>
          </a:xfrm>
          <a:prstGeom prst="rect">
            <a:avLst/>
          </a:prstGeom>
        </p:spPr>
        <p:txBody>
          <a:bodyPr>
            <a:normAutofit lnSpcReduction="10000"/>
          </a:bodyPr>
          <a:lstStyle/>
          <a:p>
            <a:pPr>
              <a:spcBef>
                <a:spcPts val="0"/>
              </a:spcBef>
              <a:spcAft>
                <a:spcPts val="600"/>
              </a:spcAft>
              <a:buFont typeface="Arial" panose="020B0604020202020204" pitchFamily="34" charset="0"/>
              <a:buChar char="•"/>
            </a:pPr>
            <a:r>
              <a:rPr lang="en-US" altLang="en-US" sz="2800" dirty="0"/>
              <a:t>Reports for lists of students and individual student reports. No aggregate reports.</a:t>
            </a:r>
          </a:p>
          <a:p>
            <a:pPr>
              <a:spcBef>
                <a:spcPts val="0"/>
              </a:spcBef>
              <a:spcAft>
                <a:spcPts val="600"/>
              </a:spcAft>
              <a:buFont typeface="Arial" panose="020B0604020202020204" pitchFamily="34" charset="0"/>
              <a:buChar char="•"/>
            </a:pPr>
            <a:endParaRPr lang="en-US" altLang="en-US" sz="2800" dirty="0"/>
          </a:p>
          <a:p>
            <a:pPr>
              <a:spcBef>
                <a:spcPts val="0"/>
              </a:spcBef>
              <a:spcAft>
                <a:spcPts val="600"/>
              </a:spcAft>
              <a:buFont typeface="Arial" panose="020B0604020202020204" pitchFamily="34" charset="0"/>
              <a:buChar char="•"/>
            </a:pPr>
            <a:r>
              <a:rPr lang="en-US" altLang="en-US" sz="2800" dirty="0"/>
              <a:t>ICA: Overall scale score (i.e., 2000 to 3000); Achievement Level (Level 1, 2, 3, or 4); and Claim level (Below, At/Near, or Above Standard).</a:t>
            </a:r>
          </a:p>
          <a:p>
            <a:pPr>
              <a:spcBef>
                <a:spcPts val="0"/>
              </a:spcBef>
              <a:spcAft>
                <a:spcPts val="600"/>
              </a:spcAft>
              <a:buFont typeface="Arial" panose="020B0604020202020204" pitchFamily="34" charset="0"/>
              <a:buChar char="•"/>
            </a:pPr>
            <a:endParaRPr lang="en-US" altLang="en-US" sz="2800" dirty="0"/>
          </a:p>
          <a:p>
            <a:pPr>
              <a:spcBef>
                <a:spcPts val="0"/>
              </a:spcBef>
              <a:spcAft>
                <a:spcPts val="600"/>
              </a:spcAft>
              <a:buFont typeface="Arial" panose="020B0604020202020204" pitchFamily="34" charset="0"/>
              <a:buChar char="•"/>
            </a:pPr>
            <a:r>
              <a:rPr lang="en-US" altLang="en-US" sz="2800" dirty="0"/>
              <a:t>IAB: Level of Below, At/Near, or Above Standard for each Block.</a:t>
            </a:r>
          </a:p>
          <a:p>
            <a:pPr>
              <a:spcBef>
                <a:spcPts val="0"/>
              </a:spcBef>
              <a:spcAft>
                <a:spcPts val="600"/>
              </a:spcAft>
              <a:buFont typeface="Arial" panose="020B0604020202020204" pitchFamily="34" charset="0"/>
              <a:buChar char="•"/>
            </a:pPr>
            <a:endParaRPr lang="en-US" altLang="en-US" sz="2800" dirty="0"/>
          </a:p>
          <a:p>
            <a:pPr>
              <a:spcBef>
                <a:spcPts val="0"/>
              </a:spcBef>
              <a:spcAft>
                <a:spcPts val="600"/>
              </a:spcAft>
              <a:buFont typeface="Arial" panose="020B0604020202020204" pitchFamily="34" charset="0"/>
              <a:buChar char="•"/>
            </a:pPr>
            <a:r>
              <a:rPr lang="en-US" altLang="en-US" sz="2800" dirty="0"/>
              <a:t>Exportable data file.</a:t>
            </a:r>
          </a:p>
        </p:txBody>
      </p:sp>
    </p:spTree>
    <p:extLst>
      <p:ext uri="{BB962C8B-B14F-4D97-AF65-F5344CB8AC3E}">
        <p14:creationId xmlns:p14="http://schemas.microsoft.com/office/powerpoint/2010/main" val="3819617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371600" y="191282"/>
            <a:ext cx="7688942" cy="875518"/>
          </a:xfrm>
        </p:spPr>
        <p:txBody>
          <a:bodyPr>
            <a:normAutofit/>
          </a:bodyPr>
          <a:lstStyle/>
          <a:p>
            <a:pPr algn="ctr" eaLnBrk="1" hangingPunct="1"/>
            <a:r>
              <a:rPr lang="en-US" altLang="en-US" sz="4000" dirty="0">
                <a:solidFill>
                  <a:schemeClr val="tx1"/>
                </a:solidFill>
              </a:rPr>
              <a:t>IA Reporting System Home Page</a:t>
            </a:r>
          </a:p>
        </p:txBody>
      </p:sp>
      <p:sp>
        <p:nvSpPr>
          <p:cNvPr id="10" name="Right Arrow 9"/>
          <p:cNvSpPr/>
          <p:nvPr/>
        </p:nvSpPr>
        <p:spPr bwMode="auto">
          <a:xfrm flipV="1">
            <a:off x="96823" y="4191000"/>
            <a:ext cx="1092200" cy="41728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1" name="TextBox 10"/>
          <p:cNvSpPr txBox="1"/>
          <p:nvPr/>
        </p:nvSpPr>
        <p:spPr>
          <a:xfrm>
            <a:off x="77557" y="3505646"/>
            <a:ext cx="997857" cy="523220"/>
          </a:xfrm>
          <a:prstGeom prst="rect">
            <a:avLst/>
          </a:prstGeom>
          <a:noFill/>
        </p:spPr>
        <p:txBody>
          <a:bodyPr wrap="square" rtlCol="0">
            <a:spAutoFit/>
          </a:bodyPr>
          <a:lstStyle/>
          <a:p>
            <a:r>
              <a:rPr lang="en-US" sz="1400" b="1" dirty="0"/>
              <a:t>List of Districts</a:t>
            </a:r>
          </a:p>
        </p:txBody>
      </p:sp>
      <p:sp>
        <p:nvSpPr>
          <p:cNvPr id="3" name="Slide Number Placeholder 2"/>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58</a:t>
            </a:fld>
            <a:endParaRPr lang="en-US" altLang="en-US"/>
          </a:p>
        </p:txBody>
      </p:sp>
      <p:pic>
        <p:nvPicPr>
          <p:cNvPr id="2" name="Picture 1" descr="Smarter Balanced Reporting - Comparing Populations Report - Mozilla Firefox"/>
          <p:cNvPicPr>
            <a:picLocks noChangeAspect="1"/>
          </p:cNvPicPr>
          <p:nvPr/>
        </p:nvPicPr>
        <p:blipFill rotWithShape="1">
          <a:blip r:embed="rId3">
            <a:extLst>
              <a:ext uri="{28A0092B-C50C-407E-A947-70E740481C1C}">
                <a14:useLocalDpi xmlns:a14="http://schemas.microsoft.com/office/drawing/2010/main" val="0"/>
              </a:ext>
            </a:extLst>
          </a:blip>
          <a:srcRect l="12331" t="12602" r="12331" b="12146"/>
          <a:stretch/>
        </p:blipFill>
        <p:spPr>
          <a:xfrm>
            <a:off x="1352811" y="1676400"/>
            <a:ext cx="6084163" cy="4876800"/>
          </a:xfrm>
          <a:prstGeom prst="rect">
            <a:avLst/>
          </a:prstGeom>
        </p:spPr>
      </p:pic>
      <p:sp>
        <p:nvSpPr>
          <p:cNvPr id="9" name="Frame 8"/>
          <p:cNvSpPr/>
          <p:nvPr/>
        </p:nvSpPr>
        <p:spPr bwMode="auto">
          <a:xfrm>
            <a:off x="1241042" y="3276600"/>
            <a:ext cx="1341817" cy="3581400"/>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5" name="Left Arrow 4"/>
          <p:cNvSpPr/>
          <p:nvPr/>
        </p:nvSpPr>
        <p:spPr bwMode="auto">
          <a:xfrm>
            <a:off x="3477593" y="2438400"/>
            <a:ext cx="1094695" cy="4572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2" name="TextBox 11"/>
          <p:cNvSpPr txBox="1"/>
          <p:nvPr/>
        </p:nvSpPr>
        <p:spPr>
          <a:xfrm>
            <a:off x="4572000" y="2296180"/>
            <a:ext cx="997857" cy="523220"/>
          </a:xfrm>
          <a:prstGeom prst="rect">
            <a:avLst/>
          </a:prstGeom>
          <a:noFill/>
          <a:ln>
            <a:solidFill>
              <a:srgbClr val="FF0000"/>
            </a:solidFill>
          </a:ln>
        </p:spPr>
        <p:txBody>
          <a:bodyPr wrap="square" rtlCol="0">
            <a:spAutoFit/>
          </a:bodyPr>
          <a:lstStyle/>
          <a:p>
            <a:r>
              <a:rPr lang="en-US" sz="1400" b="1" dirty="0"/>
              <a:t>Your School</a:t>
            </a:r>
          </a:p>
        </p:txBody>
      </p:sp>
    </p:spTree>
    <p:extLst>
      <p:ext uri="{BB962C8B-B14F-4D97-AF65-F5344CB8AC3E}">
        <p14:creationId xmlns:p14="http://schemas.microsoft.com/office/powerpoint/2010/main" val="1262396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371600" y="191282"/>
            <a:ext cx="7688942" cy="875518"/>
          </a:xfrm>
        </p:spPr>
        <p:txBody>
          <a:bodyPr/>
          <a:lstStyle/>
          <a:p>
            <a:pPr algn="ctr" eaLnBrk="1" hangingPunct="1"/>
            <a:r>
              <a:rPr lang="en-US" altLang="en-US" sz="3600" dirty="0">
                <a:solidFill>
                  <a:schemeClr val="tx1"/>
                </a:solidFill>
              </a:rPr>
              <a:t>IA Reporting System Home Page</a:t>
            </a:r>
          </a:p>
        </p:txBody>
      </p:sp>
      <p:sp>
        <p:nvSpPr>
          <p:cNvPr id="3" name="Slide Number Placeholder 2"/>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59</a:t>
            </a:fld>
            <a:endParaRPr lang="en-US" altLang="en-US"/>
          </a:p>
        </p:txBody>
      </p:sp>
      <p:pic>
        <p:nvPicPr>
          <p:cNvPr id="4" name="Picture 3" descr="Smarter Balanced Reporting - Comparing Populations Report - Mozilla Firefox"/>
          <p:cNvPicPr>
            <a:picLocks noChangeAspect="1"/>
          </p:cNvPicPr>
          <p:nvPr/>
        </p:nvPicPr>
        <p:blipFill rotWithShape="1">
          <a:blip r:embed="rId3">
            <a:extLst>
              <a:ext uri="{28A0092B-C50C-407E-A947-70E740481C1C}">
                <a14:useLocalDpi xmlns:a14="http://schemas.microsoft.com/office/drawing/2010/main" val="0"/>
              </a:ext>
            </a:extLst>
          </a:blip>
          <a:srcRect l="12331" t="12786" r="12331" b="20365"/>
          <a:stretch/>
        </p:blipFill>
        <p:spPr>
          <a:xfrm>
            <a:off x="1143000" y="1637558"/>
            <a:ext cx="7010400" cy="4991842"/>
          </a:xfrm>
          <a:prstGeom prst="rect">
            <a:avLst/>
          </a:prstGeom>
        </p:spPr>
      </p:pic>
      <p:sp>
        <p:nvSpPr>
          <p:cNvPr id="5" name="Left Arrow 4"/>
          <p:cNvSpPr/>
          <p:nvPr/>
        </p:nvSpPr>
        <p:spPr bwMode="auto">
          <a:xfrm>
            <a:off x="7211105" y="4546948"/>
            <a:ext cx="1094695" cy="4572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
        <p:nvSpPr>
          <p:cNvPr id="10" name="Right Arrow 9"/>
          <p:cNvSpPr/>
          <p:nvPr/>
        </p:nvSpPr>
        <p:spPr bwMode="auto">
          <a:xfrm flipV="1">
            <a:off x="58107" y="4648200"/>
            <a:ext cx="1092200" cy="41728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charset="0"/>
            </a:endParaRPr>
          </a:p>
        </p:txBody>
      </p:sp>
    </p:spTree>
    <p:extLst>
      <p:ext uri="{BB962C8B-B14F-4D97-AF65-F5344CB8AC3E}">
        <p14:creationId xmlns:p14="http://schemas.microsoft.com/office/powerpoint/2010/main" val="89800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on MEM 6700</a:t>
            </a:r>
            <a:endParaRPr lang="en-US" dirty="0"/>
          </a:p>
        </p:txBody>
      </p:sp>
      <p:sp>
        <p:nvSpPr>
          <p:cNvPr id="3" name="Content Placeholder 2"/>
          <p:cNvSpPr>
            <a:spLocks noGrp="1"/>
          </p:cNvSpPr>
          <p:nvPr>
            <p:ph sz="quarter" idx="13"/>
          </p:nvPr>
        </p:nvSpPr>
        <p:spPr/>
        <p:txBody>
          <a:bodyPr>
            <a:normAutofit lnSpcReduction="10000"/>
          </a:bodyPr>
          <a:lstStyle/>
          <a:p>
            <a:pPr>
              <a:buFont typeface="Wingdings" charset="2"/>
              <a:buChar char="u"/>
            </a:pPr>
            <a:r>
              <a:rPr lang="en-US" sz="2400" dirty="0" smtClean="0"/>
              <a:t>MEM 6700 is a Division of Instruction document</a:t>
            </a:r>
          </a:p>
          <a:p>
            <a:pPr>
              <a:buFont typeface="Wingdings" charset="2"/>
              <a:buChar char="u"/>
            </a:pPr>
            <a:r>
              <a:rPr lang="en-US" sz="2400" dirty="0" smtClean="0"/>
              <a:t>The Comprehensive Assessment Program and its Coordinator (Chris Mullins) are part of Student Testing </a:t>
            </a:r>
            <a:r>
              <a:rPr lang="en-US" sz="2400" dirty="0"/>
              <a:t>B</a:t>
            </a:r>
            <a:r>
              <a:rPr lang="en-US" sz="2400" dirty="0" smtClean="0"/>
              <a:t>ranch, Office of Data and Accountability. </a:t>
            </a:r>
          </a:p>
          <a:p>
            <a:pPr>
              <a:buFont typeface="Wingdings" charset="2"/>
              <a:buChar char="u"/>
            </a:pPr>
            <a:r>
              <a:rPr lang="en-US" sz="2400" dirty="0" smtClean="0"/>
              <a:t>DOI has stated that no updates to MEM 6700 will happen for the 2016-2017 school year. </a:t>
            </a:r>
          </a:p>
          <a:p>
            <a:pPr>
              <a:buFont typeface="Wingdings" charset="2"/>
              <a:buChar char="u"/>
            </a:pPr>
            <a:r>
              <a:rPr lang="en-US" sz="2400" dirty="0" smtClean="0"/>
              <a:t>DOI also states that the intention is to publish “MEM 6700.1” for the 2017-2018 school year before the 2016-2017 school year ends.</a:t>
            </a:r>
          </a:p>
          <a:p>
            <a:pPr>
              <a:buFont typeface="Wingdings" charset="2"/>
              <a:buChar char="u"/>
            </a:pPr>
            <a:r>
              <a:rPr lang="en-US" sz="2400" dirty="0" smtClean="0"/>
              <a:t>Phone numbers for DOI, Mathematics and Literacy/Language Arts (elementary and secondary) can be found on </a:t>
            </a:r>
            <a:r>
              <a:rPr lang="en-US" sz="2400" dirty="0" err="1" smtClean="0"/>
              <a:t>lausd.net</a:t>
            </a:r>
            <a:r>
              <a:rPr lang="en-US" sz="2400" dirty="0" smtClean="0"/>
              <a:t> under OFFICES</a:t>
            </a:r>
          </a:p>
          <a:p>
            <a:pPr>
              <a:buFont typeface="Wingdings" charset="2"/>
              <a:buChar char="u"/>
            </a:pPr>
            <a:endParaRPr lang="en-US" dirty="0"/>
          </a:p>
        </p:txBody>
      </p:sp>
    </p:spTree>
    <p:extLst>
      <p:ext uri="{BB962C8B-B14F-4D97-AF65-F5344CB8AC3E}">
        <p14:creationId xmlns:p14="http://schemas.microsoft.com/office/powerpoint/2010/main" val="136587124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95400" y="76200"/>
            <a:ext cx="7772400" cy="1143000"/>
          </a:xfrm>
        </p:spPr>
        <p:txBody>
          <a:bodyPr>
            <a:noAutofit/>
          </a:bodyPr>
          <a:lstStyle/>
          <a:p>
            <a:pPr algn="ctr" eaLnBrk="1" hangingPunct="1"/>
            <a:r>
              <a:rPr lang="en-US" altLang="en-US" sz="4000" dirty="0">
                <a:solidFill>
                  <a:schemeClr val="tx1"/>
                </a:solidFill>
              </a:rPr>
              <a:t>Interim Assessment Block</a:t>
            </a:r>
            <a:br>
              <a:rPr lang="en-US" altLang="en-US" sz="4000" dirty="0">
                <a:solidFill>
                  <a:schemeClr val="tx1"/>
                </a:solidFill>
              </a:rPr>
            </a:br>
            <a:r>
              <a:rPr lang="en-US" altLang="en-US" sz="4000" dirty="0">
                <a:solidFill>
                  <a:schemeClr val="tx1"/>
                </a:solidFill>
              </a:rPr>
              <a:t>List of Students</a:t>
            </a:r>
          </a:p>
        </p:txBody>
      </p:sp>
      <p:pic>
        <p:nvPicPr>
          <p:cNvPr id="3" name="Picture 2"/>
          <p:cNvPicPr>
            <a:picLocks noChangeAspect="1"/>
          </p:cNvPicPr>
          <p:nvPr/>
        </p:nvPicPr>
        <p:blipFill>
          <a:blip r:embed="rId3"/>
          <a:stretch>
            <a:fillRect/>
          </a:stretch>
        </p:blipFill>
        <p:spPr>
          <a:xfrm>
            <a:off x="838200" y="1600200"/>
            <a:ext cx="7848600" cy="5117371"/>
          </a:xfrm>
          <a:prstGeom prst="rect">
            <a:avLst/>
          </a:prstGeom>
        </p:spPr>
      </p:pic>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60</a:t>
            </a:fld>
            <a:endParaRPr lang="en-US" altLang="en-US"/>
          </a:p>
        </p:txBody>
      </p:sp>
    </p:spTree>
    <p:extLst>
      <p:ext uri="{BB962C8B-B14F-4D97-AF65-F5344CB8AC3E}">
        <p14:creationId xmlns:p14="http://schemas.microsoft.com/office/powerpoint/2010/main" val="3317864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95400" y="76200"/>
            <a:ext cx="7772400" cy="1143000"/>
          </a:xfrm>
        </p:spPr>
        <p:txBody>
          <a:bodyPr>
            <a:normAutofit/>
          </a:bodyPr>
          <a:lstStyle/>
          <a:p>
            <a:pPr algn="ctr" eaLnBrk="1" hangingPunct="1"/>
            <a:r>
              <a:rPr lang="en-US" altLang="en-US" dirty="0">
                <a:solidFill>
                  <a:schemeClr val="tx1"/>
                </a:solidFill>
              </a:rPr>
              <a:t>“List of Students” Display</a:t>
            </a:r>
          </a:p>
        </p:txBody>
      </p:sp>
      <p:sp>
        <p:nvSpPr>
          <p:cNvPr id="225283" name="Content Placeholder 2"/>
          <p:cNvSpPr>
            <a:spLocks noGrp="1"/>
          </p:cNvSpPr>
          <p:nvPr>
            <p:ph idx="4294967295"/>
          </p:nvPr>
        </p:nvSpPr>
        <p:spPr>
          <a:xfrm>
            <a:off x="152400" y="1676400"/>
            <a:ext cx="8926285" cy="3581400"/>
          </a:xfrm>
          <a:prstGeom prst="rect">
            <a:avLst/>
          </a:prstGeom>
        </p:spPr>
        <p:txBody>
          <a:bodyPr>
            <a:noAutofit/>
          </a:bodyPr>
          <a:lstStyle/>
          <a:p>
            <a:pPr eaLnBrk="1" hangingPunct="1">
              <a:buFont typeface="Arial" panose="020B0604020202020204" pitchFamily="34" charset="0"/>
              <a:buChar char="•"/>
            </a:pPr>
            <a:r>
              <a:rPr lang="en-US" altLang="en-US" sz="3200" dirty="0"/>
              <a:t>Presents the following information listed by individual student name:</a:t>
            </a:r>
          </a:p>
          <a:p>
            <a:pPr eaLnBrk="1" hangingPunct="1">
              <a:buFont typeface="Arial" panose="020B0604020202020204" pitchFamily="34" charset="0"/>
              <a:buChar char="•"/>
            </a:pPr>
            <a:r>
              <a:rPr lang="en-US" altLang="en-US" sz="3200" dirty="0"/>
              <a:t>Individual results for students within grade or subgroup.</a:t>
            </a:r>
          </a:p>
          <a:p>
            <a:pPr eaLnBrk="1" hangingPunct="1">
              <a:buFont typeface="Arial" panose="020B0604020202020204" pitchFamily="34" charset="0"/>
              <a:buChar char="•"/>
            </a:pPr>
            <a:r>
              <a:rPr lang="en-US" altLang="en-US" sz="3200" dirty="0"/>
              <a:t>Overall scores, achievement levels, and error bands for individual student performance (ICA only).</a:t>
            </a:r>
          </a:p>
          <a:p>
            <a:pPr eaLnBrk="1" hangingPunct="1">
              <a:buFont typeface="Arial" panose="020B0604020202020204" pitchFamily="34" charset="0"/>
              <a:buChar char="•"/>
            </a:pPr>
            <a:r>
              <a:rPr lang="en-US" altLang="en-US" sz="3200" dirty="0"/>
              <a:t>Overall individual student performance by claim (ICA) or block (IAB).</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61</a:t>
            </a:fld>
            <a:endParaRPr lang="en-US" altLang="en-US"/>
          </a:p>
        </p:txBody>
      </p:sp>
    </p:spTree>
    <p:extLst>
      <p:ext uri="{BB962C8B-B14F-4D97-AF65-F5344CB8AC3E}">
        <p14:creationId xmlns:p14="http://schemas.microsoft.com/office/powerpoint/2010/main" val="1343037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95400" y="86685"/>
            <a:ext cx="7772400" cy="1132515"/>
          </a:xfrm>
        </p:spPr>
        <p:txBody>
          <a:bodyPr>
            <a:normAutofit fontScale="90000"/>
          </a:bodyPr>
          <a:lstStyle/>
          <a:p>
            <a:pPr algn="ctr" eaLnBrk="1" hangingPunct="1"/>
            <a:r>
              <a:rPr lang="en-US" altLang="en-US" dirty="0">
                <a:solidFill>
                  <a:schemeClr val="tx1"/>
                </a:solidFill>
              </a:rPr>
              <a:t>Interim Comprehensive Assessment List of Students</a:t>
            </a:r>
          </a:p>
        </p:txBody>
      </p:sp>
      <p:pic>
        <p:nvPicPr>
          <p:cNvPr id="5" name="Picture 4"/>
          <p:cNvPicPr>
            <a:picLocks noChangeAspect="1"/>
          </p:cNvPicPr>
          <p:nvPr/>
        </p:nvPicPr>
        <p:blipFill>
          <a:blip r:embed="rId3"/>
          <a:stretch>
            <a:fillRect/>
          </a:stretch>
        </p:blipFill>
        <p:spPr>
          <a:xfrm>
            <a:off x="762000" y="1572704"/>
            <a:ext cx="7924800" cy="5228734"/>
          </a:xfrm>
          <a:prstGeom prst="rect">
            <a:avLst/>
          </a:prstGeom>
        </p:spPr>
      </p:pic>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62</a:t>
            </a:fld>
            <a:endParaRPr lang="en-US" altLang="en-US"/>
          </a:p>
        </p:txBody>
      </p:sp>
    </p:spTree>
    <p:extLst>
      <p:ext uri="{BB962C8B-B14F-4D97-AF65-F5344CB8AC3E}">
        <p14:creationId xmlns:p14="http://schemas.microsoft.com/office/powerpoint/2010/main" val="1836920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2438400"/>
            <a:ext cx="7792348" cy="685800"/>
          </a:xfrm>
        </p:spPr>
        <p:txBody>
          <a:bodyPr>
            <a:noAutofit/>
          </a:bodyPr>
          <a:lstStyle/>
          <a:p>
            <a:pPr algn="ctr"/>
            <a:r>
              <a:rPr lang="en-US" sz="4000" dirty="0"/>
              <a:t>Interim Assessment</a:t>
            </a:r>
            <a:br>
              <a:rPr lang="en-US" sz="4000" dirty="0"/>
            </a:br>
            <a:r>
              <a:rPr lang="en-US" sz="4000" dirty="0"/>
              <a:t>General Information</a:t>
            </a:r>
          </a:p>
        </p:txBody>
      </p:sp>
      <p:sp>
        <p:nvSpPr>
          <p:cNvPr id="4" name="Slide Number Placeholder 3"/>
          <p:cNvSpPr>
            <a:spLocks noGrp="1"/>
          </p:cNvSpPr>
          <p:nvPr>
            <p:ph type="sldNum" sz="quarter" idx="12"/>
          </p:nvPr>
        </p:nvSpPr>
        <p:spPr/>
        <p:txBody>
          <a:bodyPr>
            <a:normAutofit fontScale="85000" lnSpcReduction="20000"/>
          </a:bodyPr>
          <a:lstStyle/>
          <a:p>
            <a:fld id="{B945B820-BDC6-4449-86D8-ACAA81D3F450}" type="slidenum">
              <a:rPr lang="en-US" smtClean="0"/>
              <a:pPr/>
              <a:t>63</a:t>
            </a:fld>
            <a:endParaRPr lang="en-US"/>
          </a:p>
        </p:txBody>
      </p:sp>
    </p:spTree>
    <p:extLst>
      <p:ext uri="{BB962C8B-B14F-4D97-AF65-F5344CB8AC3E}">
        <p14:creationId xmlns:p14="http://schemas.microsoft.com/office/powerpoint/2010/main" val="977073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95400" y="228600"/>
            <a:ext cx="7772400" cy="914400"/>
          </a:xfrm>
        </p:spPr>
        <p:txBody>
          <a:bodyPr>
            <a:normAutofit fontScale="90000"/>
          </a:bodyPr>
          <a:lstStyle/>
          <a:p>
            <a:pPr algn="ctr" eaLnBrk="1" hangingPunct="1"/>
            <a:r>
              <a:rPr lang="en-US" altLang="en-US" dirty="0">
                <a:solidFill>
                  <a:schemeClr val="tx1"/>
                </a:solidFill>
              </a:rPr>
              <a:t>Interim Assessment General Information</a:t>
            </a:r>
          </a:p>
        </p:txBody>
      </p:sp>
      <p:sp>
        <p:nvSpPr>
          <p:cNvPr id="225283" name="Content Placeholder 2"/>
          <p:cNvSpPr>
            <a:spLocks noGrp="1"/>
          </p:cNvSpPr>
          <p:nvPr>
            <p:ph idx="4294967295"/>
          </p:nvPr>
        </p:nvSpPr>
        <p:spPr>
          <a:xfrm>
            <a:off x="152400" y="1676400"/>
            <a:ext cx="8763000" cy="5029200"/>
          </a:xfrm>
          <a:prstGeom prst="rect">
            <a:avLst/>
          </a:prstGeom>
        </p:spPr>
        <p:txBody>
          <a:bodyPr/>
          <a:lstStyle/>
          <a:p>
            <a:pPr marL="0" indent="0" algn="ctr">
              <a:buNone/>
            </a:pPr>
            <a:r>
              <a:rPr lang="en-US" altLang="en-US" sz="2400" dirty="0"/>
              <a:t>Technology Updates</a:t>
            </a:r>
          </a:p>
          <a:p>
            <a:pPr marL="514350" indent="-514350">
              <a:buFont typeface="+mj-lt"/>
              <a:buAutoNum type="arabicPeriod"/>
            </a:pPr>
            <a:r>
              <a:rPr lang="en-US" altLang="en-US" sz="2800" dirty="0"/>
              <a:t>As of November 14, Secure Browsers need to be upgraded to new Air Secure Browser v.9</a:t>
            </a:r>
          </a:p>
          <a:p>
            <a:pPr marL="514350" indent="-514350">
              <a:buFont typeface="+mj-lt"/>
              <a:buAutoNum type="arabicPeriod"/>
            </a:pPr>
            <a:r>
              <a:rPr lang="en-US" altLang="en-US" sz="2800" dirty="0"/>
              <a:t>All testing device carts should be opened, devices accounted for (including keyboards) and charged</a:t>
            </a:r>
          </a:p>
          <a:p>
            <a:pPr marL="514350" indent="-514350">
              <a:buFont typeface="+mj-lt"/>
              <a:buAutoNum type="arabicPeriod"/>
            </a:pPr>
            <a:r>
              <a:rPr lang="en-US" altLang="en-US" sz="2800" dirty="0"/>
              <a:t>For technical assistance or issues with testing devices or infrastructure, email or contact:</a:t>
            </a:r>
          </a:p>
          <a:p>
            <a:pPr marL="1314450" lvl="2" indent="-514350">
              <a:buFont typeface="+mj-lt"/>
              <a:buAutoNum type="alphaLcParenR"/>
            </a:pPr>
            <a:r>
              <a:rPr lang="en-US" altLang="en-US" sz="1400" dirty="0"/>
              <a:t>ITD Hotline - (213) 241-5200</a:t>
            </a:r>
          </a:p>
          <a:p>
            <a:pPr marL="1771650" lvl="3" indent="-514350">
              <a:buFont typeface="+mj-lt"/>
              <a:buAutoNum type="romanLcPeriod"/>
            </a:pPr>
            <a:r>
              <a:rPr lang="en-US" altLang="en-US" sz="1100" dirty="0"/>
              <a:t>For trouble calls</a:t>
            </a:r>
          </a:p>
          <a:p>
            <a:pPr marL="1314450" lvl="2" indent="-514350">
              <a:buFont typeface="+mj-lt"/>
              <a:buAutoNum type="alphaLcParenR"/>
            </a:pPr>
            <a:r>
              <a:rPr lang="en-US" altLang="en-US" sz="1400" dirty="0"/>
              <a:t>Joe Oliver, </a:t>
            </a:r>
            <a:r>
              <a:rPr lang="en-US" sz="1400" b="1" dirty="0">
                <a:effectLst>
                  <a:outerShdw blurRad="38100" dist="38100" dir="2700000" algn="tl">
                    <a:srgbClr val="000000">
                      <a:alpha val="43137"/>
                    </a:srgbClr>
                  </a:outerShdw>
                </a:effectLst>
              </a:rPr>
              <a:t>Director Information Technology Division</a:t>
            </a:r>
            <a:r>
              <a:rPr lang="en-US" sz="1400" b="1" dirty="0">
                <a:solidFill>
                  <a:srgbClr val="FFFF00"/>
                </a:solidFill>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213-241-3837 </a:t>
            </a:r>
            <a:r>
              <a:rPr lang="en-US" altLang="en-US" sz="1000" dirty="0"/>
              <a:t>@ </a:t>
            </a:r>
            <a:r>
              <a:rPr lang="en-US" altLang="en-US" sz="1000" dirty="0">
                <a:hlinkClick r:id="rId3"/>
              </a:rPr>
              <a:t>joe.oliver@lausd.net</a:t>
            </a:r>
            <a:r>
              <a:rPr lang="en-US" altLang="en-US" sz="1000" dirty="0"/>
              <a:t> </a:t>
            </a:r>
          </a:p>
          <a:p>
            <a:pPr marL="1771650" lvl="3" indent="-514350">
              <a:buFont typeface="+mj-lt"/>
              <a:buAutoNum type="romanLcPeriod"/>
            </a:pPr>
            <a:r>
              <a:rPr lang="en-US" altLang="en-US" sz="1100" dirty="0"/>
              <a:t>For assistance with Testing Device Carts or inventory of Testing Devices</a:t>
            </a:r>
          </a:p>
          <a:p>
            <a:pPr marL="1314450" lvl="2" indent="-514350">
              <a:buFont typeface="+mj-lt"/>
              <a:buAutoNum type="alphaLcParenR"/>
            </a:pPr>
            <a:endParaRPr lang="en-US" altLang="en-US" sz="1800" dirty="0"/>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64</a:t>
            </a:fld>
            <a:endParaRPr lang="en-US" altLang="en-US"/>
          </a:p>
        </p:txBody>
      </p:sp>
    </p:spTree>
    <p:extLst>
      <p:ext uri="{BB962C8B-B14F-4D97-AF65-F5344CB8AC3E}">
        <p14:creationId xmlns:p14="http://schemas.microsoft.com/office/powerpoint/2010/main" val="19653811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95400" y="228600"/>
            <a:ext cx="7772400" cy="914400"/>
          </a:xfrm>
        </p:spPr>
        <p:txBody>
          <a:bodyPr>
            <a:normAutofit fontScale="90000"/>
          </a:bodyPr>
          <a:lstStyle/>
          <a:p>
            <a:pPr algn="ctr" eaLnBrk="1" hangingPunct="1"/>
            <a:r>
              <a:rPr lang="en-US" altLang="en-US" dirty="0">
                <a:solidFill>
                  <a:schemeClr val="tx1"/>
                </a:solidFill>
              </a:rPr>
              <a:t>Interim Assessment General Information</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65</a:t>
            </a:fld>
            <a:endParaRPr lang="en-US" altLang="en-US"/>
          </a:p>
        </p:txBody>
      </p:sp>
      <p:sp>
        <p:nvSpPr>
          <p:cNvPr id="6" name="Content Placeholder 2"/>
          <p:cNvSpPr>
            <a:spLocks noGrp="1"/>
          </p:cNvSpPr>
          <p:nvPr>
            <p:ph idx="4294967295"/>
          </p:nvPr>
        </p:nvSpPr>
        <p:spPr>
          <a:xfrm>
            <a:off x="228600" y="1676400"/>
            <a:ext cx="8686800" cy="5029200"/>
          </a:xfrm>
          <a:prstGeom prst="rect">
            <a:avLst/>
          </a:prstGeom>
        </p:spPr>
        <p:txBody>
          <a:bodyPr>
            <a:normAutofit/>
          </a:bodyPr>
          <a:lstStyle/>
          <a:p>
            <a:pPr marL="0" indent="0" algn="ctr">
              <a:lnSpc>
                <a:spcPct val="150000"/>
              </a:lnSpc>
              <a:buNone/>
            </a:pPr>
            <a:endParaRPr lang="en-US" altLang="en-US" sz="2400" dirty="0"/>
          </a:p>
          <a:p>
            <a:pPr marL="0" indent="0" algn="ctr">
              <a:lnSpc>
                <a:spcPct val="150000"/>
              </a:lnSpc>
              <a:buNone/>
            </a:pPr>
            <a:endParaRPr lang="en-US" altLang="en-US" sz="2400" dirty="0"/>
          </a:p>
          <a:p>
            <a:pPr marL="0" indent="0" algn="ctr">
              <a:lnSpc>
                <a:spcPct val="150000"/>
              </a:lnSpc>
              <a:buNone/>
            </a:pPr>
            <a:r>
              <a:rPr lang="en-US" altLang="en-US" sz="2400" dirty="0"/>
              <a:t>Schools will receive earphones to accommodate their student enrollment in grades 3-8 and 11.</a:t>
            </a:r>
          </a:p>
          <a:p>
            <a:pPr marL="0" indent="0" algn="ctr">
              <a:lnSpc>
                <a:spcPct val="150000"/>
              </a:lnSpc>
              <a:buNone/>
            </a:pPr>
            <a:endParaRPr lang="en-US" altLang="en-US" sz="2400" dirty="0"/>
          </a:p>
          <a:p>
            <a:pPr marL="0" indent="0" algn="ctr">
              <a:lnSpc>
                <a:spcPct val="150000"/>
              </a:lnSpc>
              <a:buNone/>
            </a:pPr>
            <a:r>
              <a:rPr lang="en-US" altLang="en-US" sz="2400" dirty="0"/>
              <a:t>More details forthcoming!</a:t>
            </a:r>
          </a:p>
        </p:txBody>
      </p:sp>
    </p:spTree>
    <p:extLst>
      <p:ext uri="{BB962C8B-B14F-4D97-AF65-F5344CB8AC3E}">
        <p14:creationId xmlns:p14="http://schemas.microsoft.com/office/powerpoint/2010/main" val="1499738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95400" y="228600"/>
            <a:ext cx="7772400" cy="914400"/>
          </a:xfrm>
        </p:spPr>
        <p:txBody>
          <a:bodyPr>
            <a:normAutofit fontScale="90000"/>
          </a:bodyPr>
          <a:lstStyle/>
          <a:p>
            <a:pPr algn="ctr" eaLnBrk="1" hangingPunct="1"/>
            <a:r>
              <a:rPr lang="en-US" altLang="en-US" dirty="0">
                <a:solidFill>
                  <a:schemeClr val="tx1"/>
                </a:solidFill>
              </a:rPr>
              <a:t>Interim Assessment General Information</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66</a:t>
            </a:fld>
            <a:endParaRPr lang="en-US" altLang="en-US"/>
          </a:p>
        </p:txBody>
      </p:sp>
      <p:graphicFrame>
        <p:nvGraphicFramePr>
          <p:cNvPr id="4" name="Table 3"/>
          <p:cNvGraphicFramePr>
            <a:graphicFrameLocks noGrp="1"/>
          </p:cNvGraphicFramePr>
          <p:nvPr>
            <p:extLst>
              <p:ext uri="{D42A27DB-BD31-4B8C-83A1-F6EECF244321}">
                <p14:modId xmlns:p14="http://schemas.microsoft.com/office/powerpoint/2010/main" val="1486452765"/>
              </p:ext>
            </p:extLst>
          </p:nvPr>
        </p:nvGraphicFramePr>
        <p:xfrm>
          <a:off x="457200" y="1722120"/>
          <a:ext cx="8229601" cy="4754880"/>
        </p:xfrm>
        <a:graphic>
          <a:graphicData uri="http://schemas.openxmlformats.org/drawingml/2006/table">
            <a:tbl>
              <a:tblPr firstRow="1" firstCol="1" bandRow="1">
                <a:tableStyleId>{5C22544A-7EE6-4342-B048-85BDC9FD1C3A}</a:tableStyleId>
              </a:tblPr>
              <a:tblGrid>
                <a:gridCol w="1176833">
                  <a:extLst>
                    <a:ext uri="{9D8B030D-6E8A-4147-A177-3AD203B41FA5}">
                      <a16:colId xmlns="" xmlns:a16="http://schemas.microsoft.com/office/drawing/2014/main" val="20000"/>
                    </a:ext>
                  </a:extLst>
                </a:gridCol>
                <a:gridCol w="1280526">
                  <a:extLst>
                    <a:ext uri="{9D8B030D-6E8A-4147-A177-3AD203B41FA5}">
                      <a16:colId xmlns="" xmlns:a16="http://schemas.microsoft.com/office/drawing/2014/main" val="20001"/>
                    </a:ext>
                  </a:extLst>
                </a:gridCol>
                <a:gridCol w="1443472">
                  <a:extLst>
                    <a:ext uri="{9D8B030D-6E8A-4147-A177-3AD203B41FA5}">
                      <a16:colId xmlns="" xmlns:a16="http://schemas.microsoft.com/office/drawing/2014/main" val="20002"/>
                    </a:ext>
                  </a:extLst>
                </a:gridCol>
                <a:gridCol w="1441826">
                  <a:extLst>
                    <a:ext uri="{9D8B030D-6E8A-4147-A177-3AD203B41FA5}">
                      <a16:colId xmlns="" xmlns:a16="http://schemas.microsoft.com/office/drawing/2014/main" val="20003"/>
                    </a:ext>
                  </a:extLst>
                </a:gridCol>
                <a:gridCol w="1443472">
                  <a:extLst>
                    <a:ext uri="{9D8B030D-6E8A-4147-A177-3AD203B41FA5}">
                      <a16:colId xmlns="" xmlns:a16="http://schemas.microsoft.com/office/drawing/2014/main" val="20004"/>
                    </a:ext>
                  </a:extLst>
                </a:gridCol>
                <a:gridCol w="1443472">
                  <a:extLst>
                    <a:ext uri="{9D8B030D-6E8A-4147-A177-3AD203B41FA5}">
                      <a16:colId xmlns="" xmlns:a16="http://schemas.microsoft.com/office/drawing/2014/main" val="20005"/>
                    </a:ext>
                  </a:extLst>
                </a:gridCol>
              </a:tblGrid>
              <a:tr h="640080">
                <a:tc>
                  <a:txBody>
                    <a:bodyPr/>
                    <a:lstStyle/>
                    <a:p>
                      <a:pPr marL="0" marR="0" algn="ctr">
                        <a:spcBef>
                          <a:spcPts val="0"/>
                        </a:spcBef>
                        <a:spcAft>
                          <a:spcPts val="0"/>
                        </a:spcAft>
                      </a:pPr>
                      <a:r>
                        <a:rPr lang="en-US" sz="1100" kern="1400" dirty="0">
                          <a:solidFill>
                            <a:schemeClr val="tx1"/>
                          </a:solidFill>
                          <a:effectLst/>
                        </a:rPr>
                        <a:t>Smarter Balanced Interim Assessments</a:t>
                      </a:r>
                      <a:endParaRPr lang="en-US" sz="900" kern="1400" dirty="0">
                        <a:solidFill>
                          <a:schemeClr val="tx1"/>
                        </a:solidFill>
                        <a:effectLst/>
                        <a:latin typeface="Times New Roman"/>
                        <a:ea typeface="Times New Roman"/>
                      </a:endParaRPr>
                    </a:p>
                  </a:txBody>
                  <a:tcPr marL="73025" marR="73025" anchor="ctr">
                    <a:solidFill>
                      <a:schemeClr val="bg1">
                        <a:lumMod val="85000"/>
                      </a:schemeClr>
                    </a:solidFill>
                  </a:tcPr>
                </a:tc>
                <a:tc>
                  <a:txBody>
                    <a:bodyPr/>
                    <a:lstStyle/>
                    <a:p>
                      <a:pPr marL="0" marR="0" algn="ctr">
                        <a:spcBef>
                          <a:spcPts val="0"/>
                        </a:spcBef>
                        <a:spcAft>
                          <a:spcPts val="0"/>
                        </a:spcAft>
                      </a:pPr>
                      <a:r>
                        <a:rPr lang="en-US" sz="1100" b="1" u="sng" kern="1400" dirty="0">
                          <a:solidFill>
                            <a:srgbClr val="FF0000"/>
                          </a:solidFill>
                          <a:effectLst/>
                          <a:hlinkClick r:id="rId3"/>
                        </a:rPr>
                        <a:t>Interim Assessment</a:t>
                      </a:r>
                      <a:endParaRPr lang="en-US" sz="900" b="1" kern="1400" dirty="0">
                        <a:solidFill>
                          <a:srgbClr val="FF0000"/>
                        </a:solidFill>
                        <a:effectLst/>
                      </a:endParaRPr>
                    </a:p>
                    <a:p>
                      <a:pPr marL="0" marR="0" algn="ctr">
                        <a:spcBef>
                          <a:spcPts val="0"/>
                        </a:spcBef>
                        <a:spcAft>
                          <a:spcPts val="0"/>
                        </a:spcAft>
                      </a:pPr>
                      <a:r>
                        <a:rPr lang="en-US" sz="1100" b="1" u="sng" kern="1400" dirty="0">
                          <a:solidFill>
                            <a:srgbClr val="FF0000"/>
                          </a:solidFill>
                          <a:effectLst/>
                          <a:hlinkClick r:id="rId3"/>
                        </a:rPr>
                        <a:t>Viewing System</a:t>
                      </a:r>
                      <a:endParaRPr lang="en-US" sz="900" b="1" kern="1400" dirty="0">
                        <a:solidFill>
                          <a:srgbClr val="FF0000"/>
                        </a:solidFill>
                        <a:effectLst/>
                        <a:latin typeface="Times New Roman"/>
                        <a:ea typeface="Times New Roman"/>
                      </a:endParaRPr>
                    </a:p>
                  </a:txBody>
                  <a:tcPr marL="73025" marR="73025" anchor="ctr">
                    <a:solidFill>
                      <a:schemeClr val="bg1">
                        <a:lumMod val="85000"/>
                      </a:schemeClr>
                    </a:solidFill>
                  </a:tcPr>
                </a:tc>
                <a:tc>
                  <a:txBody>
                    <a:bodyPr/>
                    <a:lstStyle/>
                    <a:p>
                      <a:pPr marL="0" marR="0" algn="ctr">
                        <a:spcBef>
                          <a:spcPts val="0"/>
                        </a:spcBef>
                        <a:spcAft>
                          <a:spcPts val="0"/>
                        </a:spcAft>
                      </a:pPr>
                      <a:r>
                        <a:rPr lang="en-US" sz="1100" b="1" u="sng" kern="1400" dirty="0">
                          <a:solidFill>
                            <a:srgbClr val="FF0000"/>
                          </a:solidFill>
                          <a:effectLst/>
                          <a:hlinkClick r:id="rId4"/>
                        </a:rPr>
                        <a:t>TOMS</a:t>
                      </a:r>
                      <a:endParaRPr lang="en-US" sz="900" b="1" kern="1400" dirty="0">
                        <a:solidFill>
                          <a:srgbClr val="FF0000"/>
                        </a:solidFill>
                        <a:effectLst/>
                        <a:latin typeface="Times New Roman"/>
                        <a:ea typeface="Times New Roman"/>
                      </a:endParaRPr>
                    </a:p>
                  </a:txBody>
                  <a:tcPr marL="73025" marR="73025" anchor="ctr">
                    <a:solidFill>
                      <a:schemeClr val="bg1">
                        <a:lumMod val="85000"/>
                      </a:schemeClr>
                    </a:solidFill>
                  </a:tcPr>
                </a:tc>
                <a:tc>
                  <a:txBody>
                    <a:bodyPr/>
                    <a:lstStyle/>
                    <a:p>
                      <a:pPr marL="0" marR="0" algn="ctr">
                        <a:spcBef>
                          <a:spcPts val="0"/>
                        </a:spcBef>
                        <a:spcAft>
                          <a:spcPts val="0"/>
                        </a:spcAft>
                      </a:pPr>
                      <a:r>
                        <a:rPr lang="en-US" sz="1100" b="1" u="sng" kern="1400" dirty="0">
                          <a:solidFill>
                            <a:srgbClr val="FF0000"/>
                          </a:solidFill>
                          <a:effectLst/>
                          <a:hlinkClick r:id="rId5"/>
                        </a:rPr>
                        <a:t>Test Administrator Interface</a:t>
                      </a:r>
                      <a:endParaRPr lang="en-US" sz="900" b="1" kern="1400" dirty="0">
                        <a:solidFill>
                          <a:srgbClr val="FF0000"/>
                        </a:solidFill>
                        <a:effectLst/>
                        <a:latin typeface="Times New Roman"/>
                        <a:ea typeface="Times New Roman"/>
                      </a:endParaRPr>
                    </a:p>
                  </a:txBody>
                  <a:tcPr marL="73025" marR="73025" anchor="ctr">
                    <a:solidFill>
                      <a:schemeClr val="bg1">
                        <a:lumMod val="85000"/>
                      </a:schemeClr>
                    </a:solidFill>
                  </a:tcPr>
                </a:tc>
                <a:tc>
                  <a:txBody>
                    <a:bodyPr/>
                    <a:lstStyle/>
                    <a:p>
                      <a:pPr marL="0" marR="0" algn="ctr">
                        <a:spcBef>
                          <a:spcPts val="0"/>
                        </a:spcBef>
                        <a:spcAft>
                          <a:spcPts val="0"/>
                        </a:spcAft>
                      </a:pPr>
                      <a:r>
                        <a:rPr lang="en-US" sz="1100" b="1" u="sng" kern="1400" dirty="0">
                          <a:solidFill>
                            <a:srgbClr val="FF0000"/>
                          </a:solidFill>
                          <a:effectLst/>
                          <a:hlinkClick r:id="rId6"/>
                        </a:rPr>
                        <a:t>Interim Assessment Hand Scoring</a:t>
                      </a:r>
                      <a:endParaRPr lang="en-US" sz="900" b="1" kern="1400" dirty="0">
                        <a:solidFill>
                          <a:srgbClr val="FF0000"/>
                        </a:solidFill>
                        <a:effectLst/>
                      </a:endParaRPr>
                    </a:p>
                    <a:p>
                      <a:pPr marL="0" marR="0" algn="ctr">
                        <a:spcBef>
                          <a:spcPts val="0"/>
                        </a:spcBef>
                        <a:spcAft>
                          <a:spcPts val="0"/>
                        </a:spcAft>
                      </a:pPr>
                      <a:r>
                        <a:rPr lang="en-US" sz="1100" b="1" u="sng" kern="1400" dirty="0">
                          <a:solidFill>
                            <a:srgbClr val="FF0000"/>
                          </a:solidFill>
                          <a:effectLst/>
                          <a:hlinkClick r:id="rId6"/>
                        </a:rPr>
                        <a:t>System</a:t>
                      </a:r>
                      <a:endParaRPr lang="en-US" sz="900" b="1" kern="1400" dirty="0">
                        <a:solidFill>
                          <a:srgbClr val="FF0000"/>
                        </a:solidFill>
                        <a:effectLst/>
                        <a:latin typeface="Times New Roman"/>
                        <a:ea typeface="Times New Roman"/>
                      </a:endParaRPr>
                    </a:p>
                  </a:txBody>
                  <a:tcPr marL="73025" marR="73025" anchor="ctr">
                    <a:solidFill>
                      <a:schemeClr val="bg1">
                        <a:lumMod val="85000"/>
                      </a:schemeClr>
                    </a:solidFill>
                  </a:tcPr>
                </a:tc>
                <a:tc>
                  <a:txBody>
                    <a:bodyPr/>
                    <a:lstStyle/>
                    <a:p>
                      <a:pPr marL="0" marR="0" algn="ctr">
                        <a:spcBef>
                          <a:spcPts val="0"/>
                        </a:spcBef>
                        <a:spcAft>
                          <a:spcPts val="0"/>
                        </a:spcAft>
                      </a:pPr>
                      <a:r>
                        <a:rPr lang="en-US" sz="1100" b="1" u="sng" kern="1400" dirty="0">
                          <a:solidFill>
                            <a:srgbClr val="FF0000"/>
                          </a:solidFill>
                          <a:effectLst/>
                          <a:hlinkClick r:id="rId7"/>
                        </a:rPr>
                        <a:t>Interim Assessment Reporting System</a:t>
                      </a:r>
                      <a:endParaRPr lang="en-US" sz="900" b="1" kern="1400" dirty="0">
                        <a:solidFill>
                          <a:srgbClr val="FF0000"/>
                        </a:solidFill>
                        <a:effectLst/>
                        <a:latin typeface="Times New Roman"/>
                        <a:ea typeface="Times New Roman"/>
                      </a:endParaRPr>
                    </a:p>
                  </a:txBody>
                  <a:tcPr marL="73025" marR="73025" anchor="ctr">
                    <a:solidFill>
                      <a:schemeClr val="bg1">
                        <a:lumMod val="85000"/>
                      </a:schemeClr>
                    </a:solidFill>
                  </a:tcPr>
                </a:tc>
                <a:extLst>
                  <a:ext uri="{0D108BD9-81ED-4DB2-BD59-A6C34878D82A}">
                    <a16:rowId xmlns="" xmlns:a16="http://schemas.microsoft.com/office/drawing/2014/main" val="10000"/>
                  </a:ext>
                </a:extLst>
              </a:tr>
              <a:tr h="1005840">
                <a:tc>
                  <a:txBody>
                    <a:bodyPr/>
                    <a:lstStyle/>
                    <a:p>
                      <a:pPr marL="0" marR="0" algn="ctr">
                        <a:spcBef>
                          <a:spcPts val="0"/>
                        </a:spcBef>
                        <a:spcAft>
                          <a:spcPts val="0"/>
                        </a:spcAft>
                      </a:pPr>
                      <a:r>
                        <a:rPr lang="en-US" sz="900" kern="1400" dirty="0">
                          <a:solidFill>
                            <a:schemeClr val="tx1"/>
                          </a:solidFill>
                          <a:effectLst/>
                        </a:rPr>
                        <a:t>Primary Use</a:t>
                      </a:r>
                      <a:endParaRPr lang="en-US" sz="900" kern="1400" dirty="0">
                        <a:solidFill>
                          <a:schemeClr val="tx1"/>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Select to access interim assessments for professional development and/or training purposes.</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Select to access video demonstrations of interim assessment hand scoring.  It includes Training Guides and Exemplars.</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dirty="0">
                          <a:effectLst/>
                        </a:rPr>
                        <a:t>Select to start a test session, add tests to the session, verify students’ test settings, approve students for testing, and monitor their progress.</a:t>
                      </a:r>
                      <a:endParaRPr lang="en-US" sz="900" kern="1400" dirty="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dirty="0">
                          <a:effectLst/>
                        </a:rPr>
                        <a:t>Select to access Interim Assessment Hand Scoring System to score Smarter Balanced Interim assessment responses that require human scoring.</a:t>
                      </a:r>
                      <a:endParaRPr lang="en-US" sz="900" kern="1400" dirty="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Select to view interim assessment results for tests that have been scored (all required computer-scored and human-scored items must be completed).</a:t>
                      </a:r>
                      <a:endParaRPr lang="en-US" sz="900" kern="1400">
                        <a:solidFill>
                          <a:srgbClr val="000000"/>
                        </a:solidFill>
                        <a:effectLst/>
                        <a:latin typeface="Times New Roman"/>
                        <a:ea typeface="Times New Roman"/>
                      </a:endParaRPr>
                    </a:p>
                  </a:txBody>
                  <a:tcPr marL="73025" marR="73025" anchor="ctr"/>
                </a:tc>
                <a:extLst>
                  <a:ext uri="{0D108BD9-81ED-4DB2-BD59-A6C34878D82A}">
                    <a16:rowId xmlns="" xmlns:a16="http://schemas.microsoft.com/office/drawing/2014/main" val="10001"/>
                  </a:ext>
                </a:extLst>
              </a:tr>
              <a:tr h="396240">
                <a:tc>
                  <a:txBody>
                    <a:bodyPr/>
                    <a:lstStyle/>
                    <a:p>
                      <a:pPr marL="0" marR="0" algn="ctr">
                        <a:spcBef>
                          <a:spcPts val="0"/>
                        </a:spcBef>
                        <a:spcAft>
                          <a:spcPts val="0"/>
                        </a:spcAft>
                      </a:pPr>
                      <a:r>
                        <a:rPr lang="en-US" sz="900" kern="1400" dirty="0">
                          <a:solidFill>
                            <a:schemeClr val="tx1"/>
                          </a:solidFill>
                          <a:effectLst/>
                        </a:rPr>
                        <a:t>Log-in Credentials Needed</a:t>
                      </a:r>
                      <a:endParaRPr lang="en-US" sz="900" kern="1400" dirty="0">
                        <a:solidFill>
                          <a:schemeClr val="tx1"/>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TOMS Credentials</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TOMS Credentials</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TOMS Credentials</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TOMS Credentials</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Digital Library Credentials</a:t>
                      </a:r>
                      <a:endParaRPr lang="en-US" sz="900" kern="1400">
                        <a:solidFill>
                          <a:srgbClr val="000000"/>
                        </a:solidFill>
                        <a:effectLst/>
                        <a:latin typeface="Times New Roman"/>
                        <a:ea typeface="Times New Roman"/>
                      </a:endParaRPr>
                    </a:p>
                  </a:txBody>
                  <a:tcPr marL="73025" marR="73025" anchor="ctr"/>
                </a:tc>
                <a:extLst>
                  <a:ext uri="{0D108BD9-81ED-4DB2-BD59-A6C34878D82A}">
                    <a16:rowId xmlns="" xmlns:a16="http://schemas.microsoft.com/office/drawing/2014/main" val="10002"/>
                  </a:ext>
                </a:extLst>
              </a:tr>
              <a:tr h="1158240">
                <a:tc>
                  <a:txBody>
                    <a:bodyPr/>
                    <a:lstStyle/>
                    <a:p>
                      <a:pPr marL="0" marR="0" algn="ctr">
                        <a:spcBef>
                          <a:spcPts val="0"/>
                        </a:spcBef>
                        <a:spcAft>
                          <a:spcPts val="0"/>
                        </a:spcAft>
                      </a:pPr>
                      <a:r>
                        <a:rPr lang="en-US" sz="900" kern="1400" dirty="0">
                          <a:solidFill>
                            <a:schemeClr val="tx1"/>
                          </a:solidFill>
                          <a:effectLst/>
                        </a:rPr>
                        <a:t> Who creates new teacher accounts and reset teacher passwords?</a:t>
                      </a:r>
                      <a:endParaRPr lang="en-US" sz="900" kern="1400" dirty="0">
                        <a:solidFill>
                          <a:schemeClr val="tx1"/>
                        </a:solidFill>
                        <a:effectLst/>
                        <a:latin typeface="Times New Roman"/>
                        <a:ea typeface="Times New Roman"/>
                      </a:endParaRPr>
                    </a:p>
                  </a:txBody>
                  <a:tcPr marL="73025" marR="73025" anchor="ctr"/>
                </a:tc>
                <a:tc>
                  <a:txBody>
                    <a:bodyPr/>
                    <a:lstStyle/>
                    <a:p>
                      <a:pPr marL="342900" marR="0" lvl="0" indent="-342900">
                        <a:spcBef>
                          <a:spcPts val="0"/>
                        </a:spcBef>
                        <a:spcAft>
                          <a:spcPts val="0"/>
                        </a:spcAft>
                        <a:buFont typeface="Symbol"/>
                        <a:buChar char=""/>
                      </a:pPr>
                      <a:r>
                        <a:rPr lang="en-US" sz="900" kern="1400">
                          <a:effectLst/>
                        </a:rPr>
                        <a:t>CAASPP school coordinator in </a:t>
                      </a:r>
                      <a:r>
                        <a:rPr lang="en-US" sz="900" u="sng" kern="1400">
                          <a:effectLst/>
                          <a:hlinkClick r:id="rId4"/>
                        </a:rPr>
                        <a:t>TOMS</a:t>
                      </a:r>
                      <a:endParaRPr lang="en-US" sz="900" kern="1400">
                        <a:effectLst/>
                      </a:endParaRPr>
                    </a:p>
                    <a:p>
                      <a:pPr marL="342900" marR="0" lvl="0" indent="-342900">
                        <a:spcBef>
                          <a:spcPts val="0"/>
                        </a:spcBef>
                        <a:spcAft>
                          <a:spcPts val="0"/>
                        </a:spcAft>
                        <a:buFont typeface="Symbol"/>
                        <a:buChar char=""/>
                      </a:pPr>
                      <a:r>
                        <a:rPr lang="en-US" sz="900" kern="1400">
                          <a:effectLst/>
                        </a:rPr>
                        <a:t>Instructions: </a:t>
                      </a:r>
                      <a:r>
                        <a:rPr lang="en-US" sz="900" u="sng" kern="1400">
                          <a:effectLst/>
                          <a:hlinkClick r:id="rId8"/>
                        </a:rPr>
                        <a:t>TOMS: Adding and Managing Users</a:t>
                      </a:r>
                      <a:endParaRPr lang="en-US" sz="900" kern="1400">
                        <a:solidFill>
                          <a:srgbClr val="000000"/>
                        </a:solidFill>
                        <a:effectLst/>
                        <a:latin typeface="Times New Roman"/>
                        <a:ea typeface="Times New Roman"/>
                      </a:endParaRPr>
                    </a:p>
                  </a:txBody>
                  <a:tcPr marL="73025" marR="73025" anchor="ctr"/>
                </a:tc>
                <a:tc>
                  <a:txBody>
                    <a:bodyPr/>
                    <a:lstStyle/>
                    <a:p>
                      <a:pPr marL="342900" marR="0" lvl="0" indent="-342900">
                        <a:spcBef>
                          <a:spcPts val="0"/>
                        </a:spcBef>
                        <a:spcAft>
                          <a:spcPts val="0"/>
                        </a:spcAft>
                        <a:buFont typeface="Symbol"/>
                        <a:buChar char=""/>
                      </a:pPr>
                      <a:r>
                        <a:rPr lang="en-US" sz="900" kern="1400" dirty="0">
                          <a:effectLst/>
                        </a:rPr>
                        <a:t>CAASPP school coordinator in </a:t>
                      </a:r>
                      <a:r>
                        <a:rPr lang="en-US" sz="900" u="sng" kern="1400" dirty="0">
                          <a:effectLst/>
                          <a:hlinkClick r:id="rId4"/>
                        </a:rPr>
                        <a:t>TOMS</a:t>
                      </a:r>
                      <a:endParaRPr lang="en-US" sz="900" kern="1400" dirty="0">
                        <a:effectLst/>
                      </a:endParaRPr>
                    </a:p>
                    <a:p>
                      <a:pPr marL="342900" marR="0" lvl="0" indent="-342900">
                        <a:spcBef>
                          <a:spcPts val="0"/>
                        </a:spcBef>
                        <a:spcAft>
                          <a:spcPts val="0"/>
                        </a:spcAft>
                        <a:buFont typeface="Symbol"/>
                        <a:buChar char=""/>
                      </a:pPr>
                      <a:r>
                        <a:rPr lang="en-US" sz="900" kern="1400" dirty="0">
                          <a:effectLst/>
                        </a:rPr>
                        <a:t>Instructions: </a:t>
                      </a:r>
                      <a:r>
                        <a:rPr lang="en-US" sz="900" u="sng" kern="1400" dirty="0">
                          <a:effectLst/>
                          <a:hlinkClick r:id="rId8"/>
                        </a:rPr>
                        <a:t>TOMS: Adding and Managing Users</a:t>
                      </a:r>
                      <a:endParaRPr lang="en-US" sz="900" kern="1400" dirty="0">
                        <a:solidFill>
                          <a:srgbClr val="000000"/>
                        </a:solidFill>
                        <a:effectLst/>
                        <a:latin typeface="Times New Roman"/>
                        <a:ea typeface="Times New Roman"/>
                      </a:endParaRPr>
                    </a:p>
                  </a:txBody>
                  <a:tcPr marL="73025" marR="73025" anchor="ctr"/>
                </a:tc>
                <a:tc>
                  <a:txBody>
                    <a:bodyPr/>
                    <a:lstStyle/>
                    <a:p>
                      <a:pPr marL="342900" marR="0" lvl="0" indent="-342900">
                        <a:spcBef>
                          <a:spcPts val="0"/>
                        </a:spcBef>
                        <a:spcAft>
                          <a:spcPts val="0"/>
                        </a:spcAft>
                        <a:buFont typeface="Symbol"/>
                        <a:buChar char=""/>
                      </a:pPr>
                      <a:r>
                        <a:rPr lang="en-US" sz="900" kern="1400">
                          <a:effectLst/>
                        </a:rPr>
                        <a:t>CAASPP school coordinator in </a:t>
                      </a:r>
                      <a:r>
                        <a:rPr lang="en-US" sz="900" u="sng" kern="1400">
                          <a:effectLst/>
                          <a:hlinkClick r:id="rId4"/>
                        </a:rPr>
                        <a:t>TOMS</a:t>
                      </a:r>
                      <a:endParaRPr lang="en-US" sz="900" kern="1400">
                        <a:effectLst/>
                      </a:endParaRPr>
                    </a:p>
                    <a:p>
                      <a:pPr marL="342900" marR="0" lvl="0" indent="-342900">
                        <a:spcBef>
                          <a:spcPts val="0"/>
                        </a:spcBef>
                        <a:spcAft>
                          <a:spcPts val="0"/>
                        </a:spcAft>
                        <a:buFont typeface="Symbol"/>
                        <a:buChar char=""/>
                      </a:pPr>
                      <a:r>
                        <a:rPr lang="en-US" sz="900" kern="1400">
                          <a:effectLst/>
                        </a:rPr>
                        <a:t>Instructions: </a:t>
                      </a:r>
                      <a:r>
                        <a:rPr lang="en-US" sz="900" u="sng" kern="1400">
                          <a:effectLst/>
                          <a:hlinkClick r:id="rId8"/>
                        </a:rPr>
                        <a:t>TOMS: Adding and Managing Users</a:t>
                      </a:r>
                      <a:endParaRPr lang="en-US" sz="900" kern="1400">
                        <a:solidFill>
                          <a:srgbClr val="000000"/>
                        </a:solidFill>
                        <a:effectLst/>
                        <a:latin typeface="Times New Roman"/>
                        <a:ea typeface="Times New Roman"/>
                      </a:endParaRPr>
                    </a:p>
                  </a:txBody>
                  <a:tcPr marL="73025" marR="73025" anchor="ctr"/>
                </a:tc>
                <a:tc>
                  <a:txBody>
                    <a:bodyPr/>
                    <a:lstStyle/>
                    <a:p>
                      <a:pPr marL="342900" marR="0" lvl="0" indent="-342900">
                        <a:spcBef>
                          <a:spcPts val="0"/>
                        </a:spcBef>
                        <a:spcAft>
                          <a:spcPts val="0"/>
                        </a:spcAft>
                        <a:buFont typeface="Symbol"/>
                        <a:buChar char=""/>
                      </a:pPr>
                      <a:r>
                        <a:rPr lang="en-US" sz="900" kern="1400">
                          <a:effectLst/>
                        </a:rPr>
                        <a:t>CAASPP school coordinator in </a:t>
                      </a:r>
                      <a:r>
                        <a:rPr lang="en-US" sz="900" u="sng" kern="1400">
                          <a:effectLst/>
                          <a:hlinkClick r:id="rId4"/>
                        </a:rPr>
                        <a:t>TOMS</a:t>
                      </a:r>
                      <a:endParaRPr lang="en-US" sz="900" kern="1400">
                        <a:effectLst/>
                      </a:endParaRPr>
                    </a:p>
                    <a:p>
                      <a:pPr marL="342900" marR="0" lvl="0" indent="-342900">
                        <a:spcBef>
                          <a:spcPts val="0"/>
                        </a:spcBef>
                        <a:spcAft>
                          <a:spcPts val="0"/>
                        </a:spcAft>
                        <a:buFont typeface="Symbol"/>
                        <a:buChar char=""/>
                      </a:pPr>
                      <a:r>
                        <a:rPr lang="en-US" sz="900" kern="1400">
                          <a:effectLst/>
                        </a:rPr>
                        <a:t>Instructions: </a:t>
                      </a:r>
                      <a:r>
                        <a:rPr lang="en-US" sz="900" u="sng" kern="1400">
                          <a:effectLst/>
                          <a:hlinkClick r:id="rId8"/>
                        </a:rPr>
                        <a:t>TOMS: Adding and Managing Users</a:t>
                      </a:r>
                      <a:endParaRPr lang="en-US" sz="900" kern="1400">
                        <a:solidFill>
                          <a:srgbClr val="000000"/>
                        </a:solidFill>
                        <a:effectLst/>
                        <a:latin typeface="Times New Roman"/>
                        <a:ea typeface="Times New Roman"/>
                      </a:endParaRPr>
                    </a:p>
                  </a:txBody>
                  <a:tcPr marL="73025" marR="73025" anchor="ctr"/>
                </a:tc>
                <a:tc>
                  <a:txBody>
                    <a:bodyPr/>
                    <a:lstStyle/>
                    <a:p>
                      <a:pPr marL="342900" marR="0" lvl="0" indent="-342900">
                        <a:spcBef>
                          <a:spcPts val="0"/>
                        </a:spcBef>
                        <a:spcAft>
                          <a:spcPts val="0"/>
                        </a:spcAft>
                        <a:buFont typeface="Symbol"/>
                        <a:buChar char=""/>
                      </a:pPr>
                      <a:r>
                        <a:rPr lang="en-US" sz="900" kern="1400">
                          <a:effectLst/>
                        </a:rPr>
                        <a:t>CAASPP school coordinator in </a:t>
                      </a:r>
                      <a:r>
                        <a:rPr lang="en-US" sz="900" u="sng" kern="1400">
                          <a:effectLst/>
                          <a:hlinkClick r:id="rId9"/>
                        </a:rPr>
                        <a:t>Digital Library</a:t>
                      </a:r>
                      <a:endParaRPr lang="en-US" sz="900" kern="1400">
                        <a:effectLst/>
                      </a:endParaRPr>
                    </a:p>
                    <a:p>
                      <a:pPr marL="342900" marR="0" lvl="0" indent="-342900">
                        <a:spcBef>
                          <a:spcPts val="0"/>
                        </a:spcBef>
                        <a:spcAft>
                          <a:spcPts val="0"/>
                        </a:spcAft>
                        <a:buFont typeface="Symbol"/>
                        <a:buChar char=""/>
                      </a:pPr>
                      <a:r>
                        <a:rPr lang="en-US" sz="900" kern="1400">
                          <a:effectLst/>
                        </a:rPr>
                        <a:t>Instructions: </a:t>
                      </a:r>
                      <a:r>
                        <a:rPr lang="en-US" sz="900" u="sng" kern="1400">
                          <a:effectLst/>
                          <a:hlinkClick r:id="rId10"/>
                        </a:rPr>
                        <a:t>SBAC Administration and Registration Tools User Guide</a:t>
                      </a:r>
                      <a:endParaRPr lang="en-US" sz="900" kern="1400">
                        <a:solidFill>
                          <a:srgbClr val="000000"/>
                        </a:solidFill>
                        <a:effectLst/>
                        <a:latin typeface="Times New Roman"/>
                        <a:ea typeface="Times New Roman"/>
                      </a:endParaRPr>
                    </a:p>
                  </a:txBody>
                  <a:tcPr marL="73025" marR="73025" anchor="ctr"/>
                </a:tc>
                <a:extLst>
                  <a:ext uri="{0D108BD9-81ED-4DB2-BD59-A6C34878D82A}">
                    <a16:rowId xmlns="" xmlns:a16="http://schemas.microsoft.com/office/drawing/2014/main" val="10003"/>
                  </a:ext>
                </a:extLst>
              </a:tr>
              <a:tr h="548640">
                <a:tc>
                  <a:txBody>
                    <a:bodyPr/>
                    <a:lstStyle/>
                    <a:p>
                      <a:pPr marL="0" marR="0" algn="ctr">
                        <a:spcBef>
                          <a:spcPts val="0"/>
                        </a:spcBef>
                        <a:spcAft>
                          <a:spcPts val="0"/>
                        </a:spcAft>
                      </a:pPr>
                      <a:r>
                        <a:rPr lang="en-US" sz="900" kern="1400" dirty="0">
                          <a:solidFill>
                            <a:schemeClr val="tx1"/>
                          </a:solidFill>
                          <a:effectLst/>
                        </a:rPr>
                        <a:t>Manuals and</a:t>
                      </a:r>
                    </a:p>
                    <a:p>
                      <a:pPr marL="0" marR="0" algn="ctr">
                        <a:spcBef>
                          <a:spcPts val="0"/>
                        </a:spcBef>
                        <a:spcAft>
                          <a:spcPts val="0"/>
                        </a:spcAft>
                      </a:pPr>
                      <a:r>
                        <a:rPr lang="en-US" sz="900" kern="1400" dirty="0">
                          <a:solidFill>
                            <a:schemeClr val="tx1"/>
                          </a:solidFill>
                          <a:effectLst/>
                        </a:rPr>
                        <a:t>User Guides</a:t>
                      </a:r>
                      <a:endParaRPr lang="en-US" sz="900" kern="1400" dirty="0">
                        <a:solidFill>
                          <a:schemeClr val="tx1"/>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kern="1400">
                          <a:effectLst/>
                        </a:rPr>
                        <a:t>n/a</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u="sng" kern="1400">
                          <a:effectLst/>
                          <a:hlinkClick r:id="rId11"/>
                        </a:rPr>
                        <a:t>TOMS: Test Administration Setup Guide</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u="sng" kern="1400">
                          <a:effectLst/>
                          <a:hlinkClick r:id="rId12"/>
                        </a:rPr>
                        <a:t>Administration of the Online Interim Tests Resource Guide</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u="sng" kern="1400">
                          <a:effectLst/>
                          <a:hlinkClick r:id="rId13"/>
                        </a:rPr>
                        <a:t>Interim Assessment Hand Scoring System User Guide</a:t>
                      </a:r>
                      <a:endParaRPr lang="en-US" sz="900" kern="1400">
                        <a:solidFill>
                          <a:srgbClr val="000000"/>
                        </a:solidFill>
                        <a:effectLst/>
                        <a:latin typeface="Times New Roman"/>
                        <a:ea typeface="Times New Roman"/>
                      </a:endParaRPr>
                    </a:p>
                  </a:txBody>
                  <a:tcPr marL="73025" marR="73025" anchor="ctr"/>
                </a:tc>
                <a:tc>
                  <a:txBody>
                    <a:bodyPr/>
                    <a:lstStyle/>
                    <a:p>
                      <a:pPr marL="0" marR="0" algn="ctr">
                        <a:spcBef>
                          <a:spcPts val="0"/>
                        </a:spcBef>
                        <a:spcAft>
                          <a:spcPts val="0"/>
                        </a:spcAft>
                      </a:pPr>
                      <a:r>
                        <a:rPr lang="en-US" sz="900" u="sng" kern="1400">
                          <a:effectLst/>
                          <a:hlinkClick r:id="rId14"/>
                        </a:rPr>
                        <a:t>Interim Assessment Reporting System User Guide</a:t>
                      </a:r>
                      <a:endParaRPr lang="en-US" sz="900" kern="1400">
                        <a:solidFill>
                          <a:srgbClr val="000000"/>
                        </a:solidFill>
                        <a:effectLst/>
                        <a:latin typeface="Times New Roman"/>
                        <a:ea typeface="Times New Roman"/>
                      </a:endParaRPr>
                    </a:p>
                  </a:txBody>
                  <a:tcPr marL="73025" marR="73025" anchor="ctr"/>
                </a:tc>
                <a:extLst>
                  <a:ext uri="{0D108BD9-81ED-4DB2-BD59-A6C34878D82A}">
                    <a16:rowId xmlns="" xmlns:a16="http://schemas.microsoft.com/office/drawing/2014/main" val="10004"/>
                  </a:ext>
                </a:extLst>
              </a:tr>
              <a:tr h="1005840">
                <a:tc>
                  <a:txBody>
                    <a:bodyPr/>
                    <a:lstStyle/>
                    <a:p>
                      <a:pPr marL="0" marR="0" algn="ctr">
                        <a:spcBef>
                          <a:spcPts val="0"/>
                        </a:spcBef>
                        <a:spcAft>
                          <a:spcPts val="0"/>
                        </a:spcAft>
                      </a:pPr>
                      <a:r>
                        <a:rPr lang="en-US" sz="900" kern="1400" dirty="0">
                          <a:solidFill>
                            <a:schemeClr val="tx1"/>
                          </a:solidFill>
                          <a:effectLst/>
                        </a:rPr>
                        <a:t>Other Resources</a:t>
                      </a:r>
                      <a:endParaRPr lang="en-US" sz="900" kern="1400" dirty="0">
                        <a:solidFill>
                          <a:schemeClr val="tx1"/>
                        </a:solidFill>
                        <a:effectLst/>
                        <a:latin typeface="Times New Roman"/>
                        <a:ea typeface="Times New Roman"/>
                      </a:endParaRPr>
                    </a:p>
                  </a:txBody>
                  <a:tcPr marL="73025" marR="73025" anchor="ctr"/>
                </a:tc>
                <a:tc>
                  <a:txBody>
                    <a:bodyPr/>
                    <a:lstStyle/>
                    <a:p>
                      <a:pPr marL="0" marR="0">
                        <a:spcBef>
                          <a:spcPts val="0"/>
                        </a:spcBef>
                        <a:spcAft>
                          <a:spcPts val="0"/>
                        </a:spcAft>
                      </a:pPr>
                      <a:r>
                        <a:rPr lang="en-US" sz="900" kern="1400">
                          <a:effectLst/>
                        </a:rPr>
                        <a:t> </a:t>
                      </a:r>
                      <a:endParaRPr lang="en-US" sz="900" kern="1400">
                        <a:solidFill>
                          <a:srgbClr val="000000"/>
                        </a:solidFill>
                        <a:effectLst/>
                        <a:latin typeface="Times New Roman"/>
                        <a:ea typeface="Times New Roman"/>
                      </a:endParaRPr>
                    </a:p>
                  </a:txBody>
                  <a:tcPr marL="73025" marR="73025"/>
                </a:tc>
                <a:tc>
                  <a:txBody>
                    <a:bodyPr/>
                    <a:lstStyle/>
                    <a:p>
                      <a:pPr marL="0" marR="0">
                        <a:spcBef>
                          <a:spcPts val="0"/>
                        </a:spcBef>
                        <a:spcAft>
                          <a:spcPts val="0"/>
                        </a:spcAft>
                      </a:pPr>
                      <a:r>
                        <a:rPr lang="en-US" sz="900" kern="1400">
                          <a:effectLst/>
                        </a:rPr>
                        <a:t> </a:t>
                      </a:r>
                      <a:endParaRPr lang="en-US" sz="900" kern="1400">
                        <a:solidFill>
                          <a:srgbClr val="000000"/>
                        </a:solidFill>
                        <a:effectLst/>
                        <a:latin typeface="Times New Roman"/>
                        <a:ea typeface="Times New Roman"/>
                      </a:endParaRPr>
                    </a:p>
                  </a:txBody>
                  <a:tcPr marL="73025" marR="73025"/>
                </a:tc>
                <a:tc>
                  <a:txBody>
                    <a:bodyPr/>
                    <a:lstStyle/>
                    <a:p>
                      <a:pPr marL="0" marR="0">
                        <a:spcBef>
                          <a:spcPts val="0"/>
                        </a:spcBef>
                        <a:spcAft>
                          <a:spcPts val="0"/>
                        </a:spcAft>
                      </a:pPr>
                      <a:r>
                        <a:rPr lang="en-US" sz="900" kern="1400">
                          <a:effectLst/>
                        </a:rPr>
                        <a:t> </a:t>
                      </a:r>
                      <a:endParaRPr lang="en-US" sz="900" kern="1400">
                        <a:solidFill>
                          <a:srgbClr val="000000"/>
                        </a:solidFill>
                        <a:effectLst/>
                        <a:latin typeface="Times New Roman"/>
                        <a:ea typeface="Times New Roman"/>
                      </a:endParaRPr>
                    </a:p>
                  </a:txBody>
                  <a:tcPr marL="73025" marR="73025"/>
                </a:tc>
                <a:tc>
                  <a:txBody>
                    <a:bodyPr/>
                    <a:lstStyle/>
                    <a:p>
                      <a:pPr marL="342900" marR="0" lvl="0" indent="-342900">
                        <a:spcBef>
                          <a:spcPts val="0"/>
                        </a:spcBef>
                        <a:spcAft>
                          <a:spcPts val="0"/>
                        </a:spcAft>
                        <a:buFont typeface="Symbol"/>
                        <a:buChar char=""/>
                      </a:pPr>
                      <a:r>
                        <a:rPr lang="en-US" sz="900" u="sng" kern="1400" dirty="0">
                          <a:effectLst/>
                          <a:hlinkClick r:id="rId15"/>
                        </a:rPr>
                        <a:t>ICA number of items and hand scoring requirements</a:t>
                      </a:r>
                      <a:endParaRPr lang="en-US" sz="900" kern="1400" dirty="0">
                        <a:effectLst/>
                      </a:endParaRPr>
                    </a:p>
                    <a:p>
                      <a:pPr marL="342900" marR="0" lvl="0" indent="-342900">
                        <a:spcBef>
                          <a:spcPts val="0"/>
                        </a:spcBef>
                        <a:spcAft>
                          <a:spcPts val="0"/>
                        </a:spcAft>
                        <a:buFont typeface="Symbol"/>
                        <a:buChar char=""/>
                      </a:pPr>
                      <a:r>
                        <a:rPr lang="en-US" sz="900" u="sng" kern="1400" dirty="0">
                          <a:effectLst/>
                          <a:hlinkClick r:id="rId16"/>
                        </a:rPr>
                        <a:t>IAB number of items and hand scoring requirements</a:t>
                      </a:r>
                      <a:endParaRPr lang="en-US" sz="900" kern="1400" dirty="0">
                        <a:solidFill>
                          <a:srgbClr val="000000"/>
                        </a:solidFill>
                        <a:effectLst/>
                        <a:latin typeface="Times New Roman"/>
                        <a:ea typeface="Times New Roman"/>
                      </a:endParaRPr>
                    </a:p>
                  </a:txBody>
                  <a:tcPr marL="73025" marR="73025"/>
                </a:tc>
                <a:tc>
                  <a:txBody>
                    <a:bodyPr/>
                    <a:lstStyle/>
                    <a:p>
                      <a:pPr marL="342900" marR="0" lvl="0" indent="-342900">
                        <a:spcBef>
                          <a:spcPts val="0"/>
                        </a:spcBef>
                        <a:spcAft>
                          <a:spcPts val="0"/>
                        </a:spcAft>
                        <a:buFont typeface="Symbol"/>
                        <a:buChar char=""/>
                      </a:pPr>
                      <a:r>
                        <a:rPr lang="en-US" sz="900" u="sng" kern="1400" dirty="0">
                          <a:effectLst/>
                          <a:hlinkClick r:id="rId17"/>
                        </a:rPr>
                        <a:t>Interim Assessment Reporting System Quick Start Guide</a:t>
                      </a:r>
                      <a:endParaRPr lang="en-US" sz="900" kern="1400" dirty="0">
                        <a:solidFill>
                          <a:srgbClr val="000000"/>
                        </a:solidFill>
                        <a:effectLst/>
                        <a:latin typeface="Times New Roman"/>
                        <a:ea typeface="Times New Roman"/>
                      </a:endParaRPr>
                    </a:p>
                  </a:txBody>
                  <a:tcPr marL="73025" marR="73025"/>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929662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1371600" y="228600"/>
            <a:ext cx="7696200" cy="838199"/>
          </a:xfrm>
        </p:spPr>
        <p:txBody>
          <a:bodyPr>
            <a:normAutofit/>
          </a:bodyPr>
          <a:lstStyle/>
          <a:p>
            <a:pPr algn="ctr"/>
            <a:r>
              <a:rPr lang="en-US" altLang="en-US" dirty="0">
                <a:solidFill>
                  <a:schemeClr val="tx1"/>
                </a:solidFill>
              </a:rPr>
              <a:t>For More Information</a:t>
            </a:r>
          </a:p>
        </p:txBody>
      </p:sp>
      <p:sp>
        <p:nvSpPr>
          <p:cNvPr id="174083" name="Content Placeholder 2"/>
          <p:cNvSpPr>
            <a:spLocks noGrp="1"/>
          </p:cNvSpPr>
          <p:nvPr>
            <p:ph idx="4294967295"/>
          </p:nvPr>
        </p:nvSpPr>
        <p:spPr>
          <a:xfrm>
            <a:off x="152400" y="1600200"/>
            <a:ext cx="8839200" cy="5029200"/>
          </a:xfrm>
          <a:prstGeom prst="rect">
            <a:avLst/>
          </a:prstGeom>
        </p:spPr>
        <p:txBody>
          <a:bodyPr>
            <a:normAutofit fontScale="92500" lnSpcReduction="10000"/>
          </a:bodyPr>
          <a:lstStyle/>
          <a:p>
            <a:pPr marL="0" indent="0" algn="ctr">
              <a:spcBef>
                <a:spcPts val="0"/>
              </a:spcBef>
              <a:buFontTx/>
              <a:buNone/>
              <a:defRPr/>
            </a:pPr>
            <a:r>
              <a:rPr lang="en-US" altLang="en-US" sz="1400" b="1" dirty="0">
                <a:solidFill>
                  <a:srgbClr val="000000"/>
                </a:solidFill>
                <a:ea typeface="ＭＳ Ｐゴシック" pitchFamily="34" charset="-128"/>
              </a:rPr>
              <a:t>CDE Interim Assessments Web Page</a:t>
            </a:r>
          </a:p>
          <a:p>
            <a:pPr marL="0" indent="0" algn="ctr">
              <a:spcBef>
                <a:spcPts val="0"/>
              </a:spcBef>
              <a:buFontTx/>
              <a:buNone/>
              <a:defRPr/>
            </a:pPr>
            <a:r>
              <a:rPr lang="en-US" altLang="en-US" sz="1400" dirty="0">
                <a:solidFill>
                  <a:srgbClr val="000000"/>
                </a:solidFill>
                <a:ea typeface="ＭＳ Ｐゴシック" pitchFamily="34" charset="-128"/>
                <a:hlinkClick r:id="rId3"/>
              </a:rPr>
              <a:t>http://www.cde.ca.gov/ta/tg/sa/sbacinterimassess.asp</a:t>
            </a:r>
            <a:endParaRPr lang="en-US" altLang="en-US" sz="1400" dirty="0">
              <a:solidFill>
                <a:srgbClr val="000000"/>
              </a:solidFill>
              <a:ea typeface="ＭＳ Ｐゴシック" pitchFamily="34" charset="-128"/>
            </a:endParaRPr>
          </a:p>
          <a:p>
            <a:pPr marL="0" indent="0" algn="ctr">
              <a:spcBef>
                <a:spcPts val="0"/>
              </a:spcBef>
              <a:buFontTx/>
              <a:buNone/>
            </a:pPr>
            <a:endParaRPr lang="en-US" altLang="en-US" sz="1400" dirty="0"/>
          </a:p>
          <a:p>
            <a:pPr marL="0" indent="0" algn="ctr">
              <a:spcBef>
                <a:spcPct val="0"/>
              </a:spcBef>
              <a:buFontTx/>
              <a:buNone/>
            </a:pPr>
            <a:r>
              <a:rPr lang="en-US" altLang="en-US" sz="1400" b="1" dirty="0"/>
              <a:t>ETS CAASPP Web Site</a:t>
            </a:r>
          </a:p>
          <a:p>
            <a:pPr marL="0" indent="0" algn="ctr">
              <a:spcBef>
                <a:spcPct val="0"/>
              </a:spcBef>
              <a:buFontTx/>
              <a:buNone/>
            </a:pPr>
            <a:r>
              <a:rPr lang="en-US" altLang="en-US" sz="1400" dirty="0">
                <a:hlinkClick r:id="rId4"/>
              </a:rPr>
              <a:t>http://www.caaspp.org</a:t>
            </a:r>
            <a:endParaRPr lang="en-US" altLang="en-US" sz="1400" dirty="0"/>
          </a:p>
          <a:p>
            <a:pPr marL="0" indent="0" algn="ctr">
              <a:spcBef>
                <a:spcPct val="0"/>
              </a:spcBef>
              <a:buFontTx/>
              <a:buNone/>
            </a:pPr>
            <a:endParaRPr lang="en-US" altLang="en-US" sz="1400" b="1" dirty="0"/>
          </a:p>
          <a:p>
            <a:pPr marL="0" indent="0" algn="ctr">
              <a:spcBef>
                <a:spcPct val="0"/>
              </a:spcBef>
              <a:buFontTx/>
              <a:buNone/>
            </a:pPr>
            <a:r>
              <a:rPr lang="en-US" altLang="en-US" sz="1400" b="1" dirty="0"/>
              <a:t>Student Testing Branch</a:t>
            </a:r>
          </a:p>
          <a:p>
            <a:pPr marL="0" indent="0" algn="ctr">
              <a:spcBef>
                <a:spcPct val="0"/>
              </a:spcBef>
              <a:buFontTx/>
              <a:buNone/>
            </a:pPr>
            <a:r>
              <a:rPr lang="en-US" altLang="en-US" sz="1400" dirty="0">
                <a:hlinkClick r:id="rId5"/>
              </a:rPr>
              <a:t>http://achieve.lausd.net/testing</a:t>
            </a:r>
            <a:r>
              <a:rPr lang="en-US" altLang="en-US" sz="1400" dirty="0"/>
              <a:t> </a:t>
            </a:r>
          </a:p>
          <a:p>
            <a:pPr marL="0" indent="0" algn="ctr">
              <a:spcBef>
                <a:spcPct val="0"/>
              </a:spcBef>
              <a:buFontTx/>
              <a:buNone/>
            </a:pPr>
            <a:r>
              <a:rPr lang="en-US" altLang="en-US" sz="1400" dirty="0"/>
              <a:t>213-241-4104</a:t>
            </a:r>
          </a:p>
          <a:p>
            <a:pPr marL="0" indent="0" algn="ctr">
              <a:spcBef>
                <a:spcPct val="0"/>
              </a:spcBef>
              <a:buFontTx/>
              <a:buNone/>
            </a:pPr>
            <a:endParaRPr lang="en-US" altLang="en-US" sz="1400" dirty="0"/>
          </a:p>
          <a:p>
            <a:pPr marL="0" indent="0" algn="ctr">
              <a:spcBef>
                <a:spcPct val="0"/>
              </a:spcBef>
              <a:buFontTx/>
              <a:buNone/>
            </a:pPr>
            <a:r>
              <a:rPr lang="en-US" altLang="en-US" sz="1400" b="1" dirty="0"/>
              <a:t>Division of Instruction</a:t>
            </a:r>
          </a:p>
          <a:p>
            <a:pPr marL="0" indent="0" algn="ctr">
              <a:spcBef>
                <a:spcPct val="0"/>
              </a:spcBef>
              <a:buFontTx/>
              <a:buNone/>
            </a:pPr>
            <a:r>
              <a:rPr lang="en-US" altLang="en-US" sz="1400" dirty="0">
                <a:hlinkClick r:id="rId6"/>
              </a:rPr>
              <a:t>http://achieve.lausd.net/instruction#spn-content</a:t>
            </a:r>
            <a:endParaRPr lang="en-US" altLang="en-US" sz="1400" dirty="0"/>
          </a:p>
          <a:p>
            <a:pPr marL="0" indent="0" algn="ctr">
              <a:spcBef>
                <a:spcPct val="0"/>
              </a:spcBef>
              <a:buFontTx/>
              <a:buNone/>
            </a:pPr>
            <a:r>
              <a:rPr lang="en-US" altLang="en-US" sz="1400" dirty="0"/>
              <a:t>213-241-5333</a:t>
            </a:r>
          </a:p>
          <a:p>
            <a:pPr marL="0" indent="0" algn="ctr">
              <a:spcBef>
                <a:spcPct val="0"/>
              </a:spcBef>
              <a:buFontTx/>
              <a:buNone/>
            </a:pPr>
            <a:endParaRPr lang="en-US" altLang="en-US" sz="1400" dirty="0"/>
          </a:p>
          <a:p>
            <a:pPr marL="0" indent="0" algn="ctr">
              <a:spcBef>
                <a:spcPct val="0"/>
              </a:spcBef>
              <a:buFontTx/>
              <a:buNone/>
            </a:pPr>
            <a:r>
              <a:rPr lang="en-US" altLang="en-US" sz="1400" b="1" dirty="0"/>
              <a:t>Division of Special Education</a:t>
            </a:r>
          </a:p>
          <a:p>
            <a:pPr marL="0" indent="0" algn="ctr">
              <a:spcBef>
                <a:spcPct val="0"/>
              </a:spcBef>
              <a:buFontTx/>
              <a:buNone/>
            </a:pPr>
            <a:r>
              <a:rPr lang="en-US" altLang="en-US" sz="1400" dirty="0">
                <a:hlinkClick r:id="rId7"/>
              </a:rPr>
              <a:t>http://achieve.lausd.net/sped</a:t>
            </a:r>
            <a:endParaRPr lang="en-US" altLang="en-US" sz="1400" dirty="0"/>
          </a:p>
          <a:p>
            <a:pPr marL="0" indent="0" algn="ctr">
              <a:spcBef>
                <a:spcPct val="0"/>
              </a:spcBef>
              <a:buFontTx/>
              <a:buNone/>
            </a:pPr>
            <a:r>
              <a:rPr lang="en-US" altLang="en-US" sz="1400" dirty="0"/>
              <a:t>213-241-6701</a:t>
            </a:r>
          </a:p>
          <a:p>
            <a:pPr marL="0" indent="0" algn="ctr">
              <a:spcBef>
                <a:spcPct val="0"/>
              </a:spcBef>
              <a:buFontTx/>
              <a:buNone/>
            </a:pPr>
            <a:endParaRPr lang="en-US" altLang="en-US" sz="1400" dirty="0"/>
          </a:p>
          <a:p>
            <a:pPr marL="0" indent="0" algn="ctr">
              <a:spcBef>
                <a:spcPct val="0"/>
              </a:spcBef>
              <a:buFontTx/>
              <a:buNone/>
            </a:pPr>
            <a:r>
              <a:rPr lang="en-US" altLang="en-US" sz="1400" b="1" dirty="0"/>
              <a:t>ITD</a:t>
            </a:r>
          </a:p>
          <a:p>
            <a:pPr marL="0" indent="0" algn="ctr">
              <a:spcBef>
                <a:spcPct val="0"/>
              </a:spcBef>
              <a:buFontTx/>
              <a:buNone/>
            </a:pPr>
            <a:r>
              <a:rPr lang="en-US" altLang="en-US" sz="1400" dirty="0">
                <a:hlinkClick r:id="rId8"/>
              </a:rPr>
              <a:t>http://achieve.lausd.net/Page/11176</a:t>
            </a:r>
            <a:endParaRPr lang="en-US" altLang="en-US" sz="1400" dirty="0"/>
          </a:p>
          <a:p>
            <a:pPr marL="0" indent="0" algn="ctr">
              <a:spcBef>
                <a:spcPct val="0"/>
              </a:spcBef>
              <a:buFontTx/>
              <a:buNone/>
            </a:pPr>
            <a:r>
              <a:rPr lang="en-US" altLang="en-US" sz="1400" dirty="0"/>
              <a:t>213-241-5200</a:t>
            </a:r>
          </a:p>
          <a:p>
            <a:pPr marL="0" indent="0" algn="ctr">
              <a:spcBef>
                <a:spcPct val="0"/>
              </a:spcBef>
              <a:buFontTx/>
              <a:buNone/>
            </a:pPr>
            <a:endParaRPr lang="en-US" altLang="en-US" sz="1400" dirty="0"/>
          </a:p>
          <a:p>
            <a:pPr marL="0" indent="0" algn="ctr">
              <a:spcBef>
                <a:spcPct val="0"/>
              </a:spcBef>
              <a:buFontTx/>
              <a:buNone/>
            </a:pPr>
            <a:endParaRPr lang="en-US" altLang="en-US" sz="1400" b="1" dirty="0"/>
          </a:p>
          <a:p>
            <a:pPr marL="0" indent="0" algn="ctr">
              <a:spcBef>
                <a:spcPct val="0"/>
              </a:spcBef>
              <a:buFontTx/>
              <a:buNone/>
            </a:pPr>
            <a:r>
              <a:rPr lang="en-US" altLang="en-US" sz="1400" b="1" dirty="0"/>
              <a:t>Comprehensive Assessment Program Coordinator</a:t>
            </a:r>
          </a:p>
          <a:p>
            <a:pPr marL="0" indent="0" algn="ctr">
              <a:spcBef>
                <a:spcPct val="0"/>
              </a:spcBef>
              <a:buFontTx/>
              <a:buNone/>
            </a:pPr>
            <a:r>
              <a:rPr lang="en-US" altLang="en-US" sz="1400" b="1" dirty="0"/>
              <a:t>Chris Mullins</a:t>
            </a:r>
          </a:p>
          <a:p>
            <a:pPr marL="0" indent="0" algn="ctr">
              <a:spcBef>
                <a:spcPct val="0"/>
              </a:spcBef>
              <a:buFontTx/>
              <a:buNone/>
            </a:pPr>
            <a:r>
              <a:rPr lang="en-US" altLang="en-US" sz="1400" dirty="0">
                <a:hlinkClick r:id="rId9"/>
              </a:rPr>
              <a:t>http://achieve.lausd.net/cap</a:t>
            </a:r>
            <a:endParaRPr lang="en-US" altLang="en-US" sz="1400" dirty="0"/>
          </a:p>
          <a:p>
            <a:pPr marL="0" indent="0" algn="ctr">
              <a:spcBef>
                <a:spcPct val="0"/>
              </a:spcBef>
              <a:buFontTx/>
              <a:buNone/>
            </a:pPr>
            <a:r>
              <a:rPr lang="en-US" altLang="en-US" sz="1400" dirty="0"/>
              <a:t>213-241-7506</a:t>
            </a:r>
          </a:p>
        </p:txBody>
      </p:sp>
      <p:sp>
        <p:nvSpPr>
          <p:cNvPr id="2" name="Slide Number Placeholder 1"/>
          <p:cNvSpPr>
            <a:spLocks noGrp="1"/>
          </p:cNvSpPr>
          <p:nvPr>
            <p:ph type="sldNum" sz="quarter" idx="12"/>
          </p:nvPr>
        </p:nvSpPr>
        <p:spPr/>
        <p:txBody>
          <a:bodyPr>
            <a:normAutofit fontScale="85000" lnSpcReduction="20000"/>
          </a:bodyPr>
          <a:lstStyle/>
          <a:p>
            <a:pPr>
              <a:defRPr/>
            </a:pPr>
            <a:fld id="{F6423DBB-F281-44C1-AAB0-12FAB9ED952C}" type="slidenum">
              <a:rPr lang="en-US" altLang="en-US" smtClean="0"/>
              <a:pPr>
                <a:defRPr/>
              </a:pPr>
              <a:t>67</a:t>
            </a:fld>
            <a:endParaRPr lang="en-US" altLang="en-US"/>
          </a:p>
        </p:txBody>
      </p:sp>
    </p:spTree>
    <p:extLst>
      <p:ext uri="{BB962C8B-B14F-4D97-AF65-F5344CB8AC3E}">
        <p14:creationId xmlns:p14="http://schemas.microsoft.com/office/powerpoint/2010/main" val="134462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Link to MEM 6700 0n CAP homepage</a:t>
            </a:r>
            <a:endParaRPr lang="en-US" sz="3600" dirty="0"/>
          </a:p>
        </p:txBody>
      </p:sp>
      <p:sp>
        <p:nvSpPr>
          <p:cNvPr id="3" name="Content Placeholder 2"/>
          <p:cNvSpPr>
            <a:spLocks noGrp="1"/>
          </p:cNvSpPr>
          <p:nvPr>
            <p:ph sz="quarter" idx="13"/>
          </p:nvPr>
        </p:nvSpPr>
        <p:spPr/>
        <p:txBody>
          <a:bodyPr/>
          <a:lstStyle/>
          <a:p>
            <a:r>
              <a:rPr lang="en-US" dirty="0" smtClean="0"/>
              <a:t>To direct anyone seeking a link to MEM 6700, ask them to go to </a:t>
            </a:r>
            <a:r>
              <a:rPr lang="en-US" dirty="0" err="1" smtClean="0"/>
              <a:t>lausd.net</a:t>
            </a:r>
            <a:r>
              <a:rPr lang="en-US" dirty="0" smtClean="0"/>
              <a:t> and under OFFICES, click on Comprehensive Assessment Program</a:t>
            </a:r>
          </a:p>
          <a:p>
            <a:r>
              <a:rPr lang="en-US" dirty="0" smtClean="0"/>
              <a:t>On the CAP homepage, they click on Ref Guides/Memos. Et voila! (French for, “If it were a snake</a:t>
            </a:r>
            <a:r>
              <a:rPr lang="mr-IN" dirty="0" smtClean="0"/>
              <a:t>…</a:t>
            </a:r>
            <a:r>
              <a:rPr lang="en-US" dirty="0" smtClean="0"/>
              <a:t>”)</a:t>
            </a:r>
          </a:p>
          <a:p>
            <a:endParaRPr lang="en-US" dirty="0"/>
          </a:p>
        </p:txBody>
      </p:sp>
      <p:pic>
        <p:nvPicPr>
          <p:cNvPr id="4" name="Picture 3" descr="picture 2016-12-12 at 11.35.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191000"/>
            <a:ext cx="3035300" cy="2514600"/>
          </a:xfrm>
          <a:prstGeom prst="rect">
            <a:avLst/>
          </a:prstGeom>
        </p:spPr>
      </p:pic>
      <p:sp>
        <p:nvSpPr>
          <p:cNvPr id="6" name="Left Arrow 5"/>
          <p:cNvSpPr/>
          <p:nvPr/>
        </p:nvSpPr>
        <p:spPr>
          <a:xfrm>
            <a:off x="2590800" y="5486400"/>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cture 2016-12-12 at 11.38.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724400"/>
            <a:ext cx="5181600" cy="1409700"/>
          </a:xfrm>
          <a:prstGeom prst="rect">
            <a:avLst/>
          </a:prstGeom>
          <a:ln w="6350" cmpd="sng">
            <a:solidFill>
              <a:schemeClr val="tx1"/>
            </a:solidFill>
          </a:ln>
        </p:spPr>
      </p:pic>
      <p:sp>
        <p:nvSpPr>
          <p:cNvPr id="8" name="Right Arrow 7"/>
          <p:cNvSpPr/>
          <p:nvPr/>
        </p:nvSpPr>
        <p:spPr>
          <a:xfrm>
            <a:off x="3657600" y="60960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7650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Attachments C &amp; D of MEM 6700</a:t>
            </a:r>
            <a:endParaRPr lang="en-US" dirty="0"/>
          </a:p>
        </p:txBody>
      </p:sp>
      <p:pic>
        <p:nvPicPr>
          <p:cNvPr id="6" name="Content Placeholder 5" descr="6700 Att C.png"/>
          <p:cNvPicPr>
            <a:picLocks noGrp="1" noChangeAspect="1"/>
          </p:cNvPicPr>
          <p:nvPr>
            <p:ph sz="quarter" idx="13"/>
          </p:nvPr>
        </p:nvPicPr>
        <p:blipFill>
          <a:blip r:embed="rId2">
            <a:extLst>
              <a:ext uri="{28A0092B-C50C-407E-A947-70E740481C1C}">
                <a14:useLocalDpi xmlns:a14="http://schemas.microsoft.com/office/drawing/2010/main" val="0"/>
              </a:ext>
            </a:extLst>
          </a:blip>
          <a:srcRect t="-6979" b="-6979"/>
          <a:stretch>
            <a:fillRect/>
          </a:stretch>
        </p:blipFill>
        <p:spPr>
          <a:xfrm>
            <a:off x="457200" y="2286000"/>
            <a:ext cx="4156075" cy="2286000"/>
          </a:xfrm>
        </p:spPr>
      </p:pic>
      <p:pic>
        <p:nvPicPr>
          <p:cNvPr id="7" name="Picture 6" descr="6700 Att 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81200"/>
            <a:ext cx="3086100" cy="4648200"/>
          </a:xfrm>
          <a:prstGeom prst="rect">
            <a:avLst/>
          </a:prstGeom>
        </p:spPr>
      </p:pic>
      <p:sp>
        <p:nvSpPr>
          <p:cNvPr id="8" name="TextBox 7"/>
          <p:cNvSpPr txBox="1"/>
          <p:nvPr/>
        </p:nvSpPr>
        <p:spPr>
          <a:xfrm>
            <a:off x="685800" y="1828800"/>
            <a:ext cx="3962400" cy="369332"/>
          </a:xfrm>
          <a:prstGeom prst="rect">
            <a:avLst/>
          </a:prstGeom>
          <a:noFill/>
        </p:spPr>
        <p:txBody>
          <a:bodyPr wrap="square" rtlCol="0">
            <a:spAutoFit/>
          </a:bodyPr>
          <a:lstStyle/>
          <a:p>
            <a:r>
              <a:rPr lang="en-US" dirty="0" smtClean="0"/>
              <a:t>Attachment C </a:t>
            </a:r>
            <a:r>
              <a:rPr lang="mr-IN" dirty="0" smtClean="0"/>
              <a:t>–</a:t>
            </a:r>
            <a:r>
              <a:rPr lang="en-US" dirty="0" smtClean="0"/>
              <a:t> Elementary required IAs</a:t>
            </a:r>
            <a:endParaRPr lang="en-US" dirty="0"/>
          </a:p>
        </p:txBody>
      </p:sp>
      <p:sp>
        <p:nvSpPr>
          <p:cNvPr id="9" name="TextBox 8"/>
          <p:cNvSpPr txBox="1"/>
          <p:nvPr/>
        </p:nvSpPr>
        <p:spPr>
          <a:xfrm>
            <a:off x="4648200" y="1600200"/>
            <a:ext cx="3962400" cy="369332"/>
          </a:xfrm>
          <a:prstGeom prst="rect">
            <a:avLst/>
          </a:prstGeom>
          <a:noFill/>
        </p:spPr>
        <p:txBody>
          <a:bodyPr wrap="square" rtlCol="0">
            <a:spAutoFit/>
          </a:bodyPr>
          <a:lstStyle/>
          <a:p>
            <a:r>
              <a:rPr lang="en-US" dirty="0" smtClean="0"/>
              <a:t>Attachment D </a:t>
            </a:r>
            <a:r>
              <a:rPr lang="mr-IN" dirty="0" smtClean="0"/>
              <a:t>–</a:t>
            </a:r>
            <a:r>
              <a:rPr lang="en-US" dirty="0" smtClean="0"/>
              <a:t> Secondary required IAs</a:t>
            </a:r>
            <a:endParaRPr lang="en-US" dirty="0"/>
          </a:p>
        </p:txBody>
      </p:sp>
      <p:sp>
        <p:nvSpPr>
          <p:cNvPr id="10" name="TextBox 9"/>
          <p:cNvSpPr txBox="1"/>
          <p:nvPr/>
        </p:nvSpPr>
        <p:spPr>
          <a:xfrm>
            <a:off x="381000" y="4876800"/>
            <a:ext cx="3505200" cy="923330"/>
          </a:xfrm>
          <a:prstGeom prst="rect">
            <a:avLst/>
          </a:prstGeom>
          <a:noFill/>
          <a:ln w="6350" cmpd="sng">
            <a:solidFill>
              <a:schemeClr val="tx1"/>
            </a:solidFill>
          </a:ln>
        </p:spPr>
        <p:txBody>
          <a:bodyPr wrap="square" rtlCol="0">
            <a:spAutoFit/>
          </a:bodyPr>
          <a:lstStyle/>
          <a:p>
            <a:r>
              <a:rPr lang="en-US" dirty="0" smtClean="0">
                <a:solidFill>
                  <a:srgbClr val="FF6600"/>
                </a:solidFill>
              </a:rPr>
              <a:t>For clarification on Math 8, fall, and ELA 10, fall, refer callers to the Testing Update, 10/21</a:t>
            </a:r>
            <a:endParaRPr lang="en-US" dirty="0">
              <a:solidFill>
                <a:srgbClr val="FF6600"/>
              </a:solidFill>
            </a:endParaRPr>
          </a:p>
        </p:txBody>
      </p:sp>
      <p:sp>
        <p:nvSpPr>
          <p:cNvPr id="3" name="Left Arrow 2"/>
          <p:cNvSpPr/>
          <p:nvPr/>
        </p:nvSpPr>
        <p:spPr>
          <a:xfrm>
            <a:off x="4191000" y="4953000"/>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9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Update, 10/21</a:t>
            </a:r>
            <a:endParaRPr lang="en-US" dirty="0"/>
          </a:p>
        </p:txBody>
      </p:sp>
      <p:sp>
        <p:nvSpPr>
          <p:cNvPr id="3" name="Content Placeholder 2"/>
          <p:cNvSpPr>
            <a:spLocks noGrp="1"/>
          </p:cNvSpPr>
          <p:nvPr>
            <p:ph sz="quarter" idx="13"/>
          </p:nvPr>
        </p:nvSpPr>
        <p:spPr/>
        <p:txBody>
          <a:bodyPr/>
          <a:lstStyle/>
          <a:p>
            <a:r>
              <a:rPr lang="en-US" dirty="0" smtClean="0"/>
              <a:t>Copies of all Testing Updates are available on STB homepage under Coordinator Resources</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a:p>
        </p:txBody>
      </p:sp>
      <p:pic>
        <p:nvPicPr>
          <p:cNvPr id="4" name="Picture 3" descr="picture 2016-12-12 at 12.0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14600"/>
            <a:ext cx="26035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Left Arrow 4"/>
          <p:cNvSpPr/>
          <p:nvPr/>
        </p:nvSpPr>
        <p:spPr>
          <a:xfrm>
            <a:off x="3352800" y="3962400"/>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icture 2016-12-12 at 12.10.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495800"/>
            <a:ext cx="2286000" cy="2044700"/>
          </a:xfrm>
          <a:prstGeom prst="rect">
            <a:avLst/>
          </a:prstGeom>
          <a:ln w="6350" cmpd="sng">
            <a:solidFill>
              <a:schemeClr val="tx1"/>
            </a:solidFill>
          </a:ln>
        </p:spPr>
      </p:pic>
      <p:pic>
        <p:nvPicPr>
          <p:cNvPr id="8" name="Picture 7" descr="picture 2016-12-13 at 2.49.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276600"/>
            <a:ext cx="4419600" cy="2971801"/>
          </a:xfrm>
          <a:prstGeom prst="rect">
            <a:avLst/>
          </a:prstGeom>
          <a:ln w="228600" cap="sq" cmpd="thickThin">
            <a:solidFill>
              <a:srgbClr val="000000"/>
            </a:solidFill>
            <a:prstDash val="solid"/>
            <a:miter lim="800000"/>
          </a:ln>
          <a:effectLst>
            <a:innerShdw blurRad="76200">
              <a:srgbClr val="000000"/>
            </a:innerShdw>
          </a:effectLst>
        </p:spPr>
      </p:pic>
      <p:sp>
        <p:nvSpPr>
          <p:cNvPr id="9" name="Right Arrow 8"/>
          <p:cNvSpPr/>
          <p:nvPr/>
        </p:nvSpPr>
        <p:spPr>
          <a:xfrm>
            <a:off x="3352800" y="57912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789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B _ PPT Template _ 2016-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Presentation2.potx" id="{F013723A-5BC0-4E94-BA4F-D474D30429C3}" vid="{C2D690AA-0B74-4F9A-A6B3-BE58D1256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09B7AB-6D4F-45DE-BE54-BEF364C3A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STB _ PPT Template _ 2016-17</Template>
  <TotalTime>0</TotalTime>
  <Words>3814</Words>
  <Application>Microsoft Macintosh PowerPoint</Application>
  <PresentationFormat>On-screen Show (4:3)</PresentationFormat>
  <Paragraphs>528</Paragraphs>
  <Slides>67</Slides>
  <Notes>46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STB _ PPT Template _ 2016-17</vt:lpstr>
      <vt:lpstr>Smarter Balanced Interim Assessments</vt:lpstr>
      <vt:lpstr>California Assessment of Student Performance and Progress System</vt:lpstr>
      <vt:lpstr>Critical Links: STB; CAASPP; CAP</vt:lpstr>
      <vt:lpstr>Interim Assessment STB Year-End Overview</vt:lpstr>
      <vt:lpstr>LAUSD Interim Assessment Policy</vt:lpstr>
      <vt:lpstr>SPOTLIGHT on MEM 6700</vt:lpstr>
      <vt:lpstr>Link to MEM 6700 0n CAP homepage</vt:lpstr>
      <vt:lpstr>Attachments C &amp; D of MEM 6700</vt:lpstr>
      <vt:lpstr>Testing Update, 10/21</vt:lpstr>
      <vt:lpstr>Other issues with Attachment D</vt:lpstr>
      <vt:lpstr>Interim Assessment  Purpose and Types</vt:lpstr>
      <vt:lpstr>Smarter Balanced Interim Assessments</vt:lpstr>
      <vt:lpstr>Smarter Balanced Interim Assessment Blocks (IABs)</vt:lpstr>
      <vt:lpstr> Interim Assessment Purpose</vt:lpstr>
      <vt:lpstr> Interim Assessment Purpose cont.</vt:lpstr>
      <vt:lpstr>Interim Assessment Types</vt:lpstr>
      <vt:lpstr>Smarter Balanced Interim Comprehensive Assessments (ICA)</vt:lpstr>
      <vt:lpstr>Smarter Balanced Interim Comprehensive Assessments (ICA)</vt:lpstr>
      <vt:lpstr>Smarter Balanced Interim Assessment Blocks (IABs)</vt:lpstr>
      <vt:lpstr>Smarter Balanced Interim Assessment Blocks (IABs)</vt:lpstr>
      <vt:lpstr>Smarter Balanced Interim Assessments What’s New</vt:lpstr>
      <vt:lpstr>Smarter Balanced Interim Assessments What’s New</vt:lpstr>
      <vt:lpstr>Interim Assessment Viewing System</vt:lpstr>
      <vt:lpstr>Interim Assessment Viewing System</vt:lpstr>
      <vt:lpstr>Interim Assessment Viewing System</vt:lpstr>
      <vt:lpstr>Preview the Tests</vt:lpstr>
      <vt:lpstr>Preview the Tests cont..</vt:lpstr>
      <vt:lpstr>Interim Assessment Hand Scoring</vt:lpstr>
      <vt:lpstr>Interim Assessment Hand Scoring</vt:lpstr>
      <vt:lpstr>Training Guides and Exemplars</vt:lpstr>
      <vt:lpstr>Videos, Training Guides and Exemplars</vt:lpstr>
      <vt:lpstr>Scoring Training Guides</vt:lpstr>
      <vt:lpstr>Scoring Exemplars</vt:lpstr>
      <vt:lpstr>Scoring Exemplars</vt:lpstr>
      <vt:lpstr>Interim Assessment Scoring Logging In…</vt:lpstr>
      <vt:lpstr>Hand Scoring System Home Page</vt:lpstr>
      <vt:lpstr>Scoring Responses</vt:lpstr>
      <vt:lpstr>Scoring Responses cont.</vt:lpstr>
      <vt:lpstr>Interim Assessment Administration: Accessibility and Accommodations</vt:lpstr>
      <vt:lpstr>Universal Tools, Designated Supports and Accommodations</vt:lpstr>
      <vt:lpstr>Information re Accessibility and Accommodations on CAP pages</vt:lpstr>
      <vt:lpstr>A Highlight of the “Guidelines” document</vt:lpstr>
      <vt:lpstr>Universal Tools</vt:lpstr>
      <vt:lpstr>Designated Supports</vt:lpstr>
      <vt:lpstr>Purpose and Importance of Designated Supports</vt:lpstr>
      <vt:lpstr>Documentation for Designated Supports and Accommodations</vt:lpstr>
      <vt:lpstr>REF-6420.1 Accessibility Attachment A Designated Supports</vt:lpstr>
      <vt:lpstr>REF-6420.1 Accessibility Attachment B Designated Supports</vt:lpstr>
      <vt:lpstr>Accessibility Features</vt:lpstr>
      <vt:lpstr>Accessibility Features</vt:lpstr>
      <vt:lpstr>PowerPoint Presentation</vt:lpstr>
      <vt:lpstr>PowerPoint Presentation</vt:lpstr>
      <vt:lpstr>Accommodations</vt:lpstr>
      <vt:lpstr>Accommodations cont.</vt:lpstr>
      <vt:lpstr>Interim Assessment Reporting System</vt:lpstr>
      <vt:lpstr>Interim Assessment Reporting System cont.…</vt:lpstr>
      <vt:lpstr>Interim Assessment Reporting System Results</vt:lpstr>
      <vt:lpstr>IA Reporting System Home Page</vt:lpstr>
      <vt:lpstr>IA Reporting System Home Page</vt:lpstr>
      <vt:lpstr>Interim Assessment Block List of Students</vt:lpstr>
      <vt:lpstr>“List of Students” Display</vt:lpstr>
      <vt:lpstr>Interim Comprehensive Assessment List of Students</vt:lpstr>
      <vt:lpstr>Interim Assessment General Information</vt:lpstr>
      <vt:lpstr>Interim Assessment General Information</vt:lpstr>
      <vt:lpstr>Interim Assessment General Information</vt:lpstr>
      <vt:lpstr>Interim Assessment General Information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2016-09-06T22:46:14Z</dcterms:created>
  <dcterms:modified xsi:type="dcterms:W3CDTF">2016-12-16T17:57:30Z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TC101079699990</vt:lpwstr>
  </property>
</Properties>
</file>